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6" r:id="rId2"/>
    <p:sldId id="261" r:id="rId3"/>
    <p:sldId id="274" r:id="rId4"/>
    <p:sldId id="262" r:id="rId5"/>
    <p:sldId id="258" r:id="rId6"/>
    <p:sldId id="259" r:id="rId7"/>
    <p:sldId id="272" r:id="rId8"/>
    <p:sldId id="266" r:id="rId9"/>
    <p:sldId id="268" r:id="rId10"/>
    <p:sldId id="278" r:id="rId11"/>
    <p:sldId id="279" r:id="rId12"/>
    <p:sldId id="276" r:id="rId13"/>
    <p:sldId id="282" r:id="rId14"/>
    <p:sldId id="285" r:id="rId15"/>
    <p:sldId id="284" r:id="rId16"/>
    <p:sldId id="296" r:id="rId17"/>
    <p:sldId id="297" r:id="rId18"/>
    <p:sldId id="298" r:id="rId19"/>
  </p:sldIdLst>
  <p:sldSz cx="9144000" cy="6858000" type="screen4x3"/>
  <p:notesSz cx="7099300" cy="10234613"/>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hu-HU"/>
          </a:p>
        </p:txBody>
      </p:sp>
      <p:sp>
        <p:nvSpPr>
          <p:cNvPr id="3" name="Dátum hely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50895373-8993-446C-9DEB-A28BACDFEEBE}" type="datetimeFigureOut">
              <a:rPr lang="hu-HU" smtClean="0"/>
              <a:pPr/>
              <a:t>2025.10.31</a:t>
            </a:fld>
            <a:endParaRPr lang="hu-HU"/>
          </a:p>
        </p:txBody>
      </p:sp>
      <p:sp>
        <p:nvSpPr>
          <p:cNvPr id="4" name="Diakép helye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hu-HU"/>
          </a:p>
        </p:txBody>
      </p:sp>
      <p:sp>
        <p:nvSpPr>
          <p:cNvPr id="5" name="Jegyzetek helye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hu-HU"/>
          </a:p>
        </p:txBody>
      </p:sp>
      <p:sp>
        <p:nvSpPr>
          <p:cNvPr id="7" name="Dia számának hely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7CCE53F-D1D1-434D-A4FC-026C7FF39E60}" type="slidenum">
              <a:rPr lang="hu-HU" smtClean="0"/>
              <a:pPr/>
              <a:t>‹#›</a:t>
            </a:fld>
            <a:endParaRPr lang="hu-H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hu-HU"/>
          </a:p>
        </p:txBody>
      </p:sp>
      <p:sp>
        <p:nvSpPr>
          <p:cNvPr id="4" name="Dia számának helye 3"/>
          <p:cNvSpPr>
            <a:spLocks noGrp="1"/>
          </p:cNvSpPr>
          <p:nvPr>
            <p:ph type="sldNum" sz="quarter" idx="10"/>
          </p:nvPr>
        </p:nvSpPr>
        <p:spPr/>
        <p:txBody>
          <a:bodyPr/>
          <a:lstStyle/>
          <a:p>
            <a:fld id="{A7CCE53F-D1D1-434D-A4FC-026C7FF39E60}" type="slidenum">
              <a:rPr lang="hu-HU" smtClean="0"/>
              <a:pPr/>
              <a:t>5</a:t>
            </a:fld>
            <a:endParaRPr lang="hu-H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a:t>Mintacím szerkesztése</a:t>
            </a:r>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Alcím mintájának szerkesztése</a:t>
            </a:r>
          </a:p>
        </p:txBody>
      </p:sp>
      <p:sp>
        <p:nvSpPr>
          <p:cNvPr id="4" name="Dátum helye 3"/>
          <p:cNvSpPr>
            <a:spLocks noGrp="1"/>
          </p:cNvSpPr>
          <p:nvPr>
            <p:ph type="dt" sz="half" idx="10"/>
          </p:nvPr>
        </p:nvSpPr>
        <p:spPr/>
        <p:txBody>
          <a:bodyPr/>
          <a:lstStyle/>
          <a:p>
            <a:fld id="{8065BA81-0C65-40F8-ACC4-5605E9AE5444}" type="datetime1">
              <a:rPr lang="hu-HU" smtClean="0"/>
              <a:t>2025.10.31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6EBAE385-35FC-4D9B-850A-20749E5BC3A3}" type="datetime1">
              <a:rPr lang="hu-HU" smtClean="0"/>
              <a:t>2025.10.31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a:t>Mintacím szerkesztése</a:t>
            </a:r>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átum helye 3"/>
          <p:cNvSpPr>
            <a:spLocks noGrp="1"/>
          </p:cNvSpPr>
          <p:nvPr>
            <p:ph type="dt" sz="half" idx="10"/>
          </p:nvPr>
        </p:nvSpPr>
        <p:spPr/>
        <p:txBody>
          <a:bodyPr/>
          <a:lstStyle/>
          <a:p>
            <a:fld id="{001846F8-D1CF-4FC3-8967-0F7134351281}" type="datetime1">
              <a:rPr lang="hu-HU" smtClean="0"/>
              <a:t>2025.10.31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p:cNvSpPr>
            <a:spLocks noGrp="1"/>
          </p:cNvSpPr>
          <p:nvPr>
            <p:ph type="dt" sz="half" idx="10"/>
          </p:nvPr>
        </p:nvSpPr>
        <p:spPr/>
        <p:txBody>
          <a:bodyPr/>
          <a:lstStyle/>
          <a:p>
            <a:fld id="{166C3847-043C-4545-BA9C-170256D07613}" type="datetime1">
              <a:rPr lang="hu-HU" smtClean="0"/>
              <a:t>2025.10.31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a:t>Mintacím szerkesztése</a:t>
            </a:r>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p:cNvSpPr>
            <a:spLocks noGrp="1"/>
          </p:cNvSpPr>
          <p:nvPr>
            <p:ph type="dt" sz="half" idx="10"/>
          </p:nvPr>
        </p:nvSpPr>
        <p:spPr/>
        <p:txBody>
          <a:bodyPr/>
          <a:lstStyle/>
          <a:p>
            <a:fld id="{710722E2-B298-4712-AFFA-57D6683A1177}" type="datetime1">
              <a:rPr lang="hu-HU" smtClean="0"/>
              <a:t>2025.10.31</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Dátum helye 2"/>
          <p:cNvSpPr>
            <a:spLocks noGrp="1"/>
          </p:cNvSpPr>
          <p:nvPr>
            <p:ph type="dt" sz="half" idx="10"/>
          </p:nvPr>
        </p:nvSpPr>
        <p:spPr/>
        <p:txBody>
          <a:bodyPr/>
          <a:lstStyle/>
          <a:p>
            <a:fld id="{27DC615B-7A92-4C3A-97BF-AA3E15C77BBF}" type="datetime1">
              <a:rPr lang="hu-HU" smtClean="0"/>
              <a:t>2025.10.31</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D8B631CB-5BBB-422F-B08B-8C056625163D}" type="datetime1">
              <a:rPr lang="hu-HU" smtClean="0"/>
              <a:t>2025.10.31</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a:t>Mintacím szerkesztése</a:t>
            </a:r>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p:txBody>
          <a:bodyPr/>
          <a:lstStyle/>
          <a:p>
            <a:fld id="{E60C9564-EC23-439B-B8BF-0DAF09D9398B}" type="datetime1">
              <a:rPr lang="hu-HU" smtClean="0"/>
              <a:t>2025.10.31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a:t>Mintacím szerkesztése</a:t>
            </a:r>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p:txBody>
          <a:bodyPr/>
          <a:lstStyle/>
          <a:p>
            <a:fld id="{8C02B7EA-8EF4-4B1A-9AFF-991ED7C2FF44}" type="datetime1">
              <a:rPr lang="hu-HU" smtClean="0"/>
              <a:t>2025.10.31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DF1542EB-94AC-4FE6-951B-52CA3FE9F6F7}" type="datetime1">
              <a:rPr lang="hu-HU" smtClean="0"/>
              <a:t>2025.10.31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a:t>Mintacím szerkesztése</a:t>
            </a:r>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ECB4EBBB-1A18-4DE8-8159-EF79DC10C9DD}" type="datetime1">
              <a:rPr lang="hu-HU" smtClean="0"/>
              <a:t>2025.10.31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F6C91AFA-FDDB-477A-87D8-B48E4808EF4E}"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a:t>Mintacím szerkesztése</a:t>
            </a:r>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FA763A-2B4D-4949-96B5-77C2CA550A28}" type="datetime1">
              <a:rPr lang="hu-HU" smtClean="0"/>
              <a:t>2025.10.31</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C91AFA-FDDB-477A-87D8-B48E4808EF4E}" type="slidenum">
              <a:rPr lang="hu-HU" smtClean="0"/>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agrogeo.hu/" TargetMode="External"/><Relationship Id="rId2" Type="http://schemas.openxmlformats.org/officeDocument/2006/relationships/hyperlink" Target="mailto:agrogeo@mail.opticon.hu"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642910" y="2357430"/>
            <a:ext cx="7772400" cy="1470025"/>
          </a:xfrm>
        </p:spPr>
        <p:txBody>
          <a:bodyPr>
            <a:noAutofit/>
          </a:bodyPr>
          <a:lstStyle/>
          <a:p>
            <a:r>
              <a:rPr lang="de-DE" sz="3600" dirty="0"/>
              <a:t>Umsetzung einer innovativen, an Precision </a:t>
            </a:r>
            <a:r>
              <a:rPr lang="de-DE" sz="3600" dirty="0" err="1"/>
              <a:t>Farming</a:t>
            </a:r>
            <a:r>
              <a:rPr lang="de-DE" sz="3600" dirty="0"/>
              <a:t> angepassten Bio-Nährstoffversorgung – GRANOFARM </a:t>
            </a:r>
            <a:br>
              <a:rPr lang="hu-HU" sz="3600" b="1" dirty="0"/>
            </a:br>
            <a:br>
              <a:rPr lang="hu-HU" sz="3600" b="1" dirty="0"/>
            </a:br>
            <a:r>
              <a:rPr lang="hu-HU" sz="3600" b="1" dirty="0"/>
              <a:t>HANDBUCH</a:t>
            </a:r>
            <a:endParaRPr lang="hu-HU" sz="3600" dirty="0"/>
          </a:p>
        </p:txBody>
      </p:sp>
      <p:sp>
        <p:nvSpPr>
          <p:cNvPr id="3" name="Alcím 2"/>
          <p:cNvSpPr>
            <a:spLocks noGrp="1"/>
          </p:cNvSpPr>
          <p:nvPr>
            <p:ph type="subTitle" idx="1"/>
          </p:nvPr>
        </p:nvSpPr>
        <p:spPr>
          <a:xfrm>
            <a:off x="1285852" y="4429132"/>
            <a:ext cx="6400800" cy="1752600"/>
          </a:xfrm>
        </p:spPr>
        <p:txBody>
          <a:bodyPr>
            <a:normAutofit fontScale="25000" lnSpcReduction="20000"/>
          </a:bodyPr>
          <a:lstStyle/>
          <a:p>
            <a:endParaRPr lang="hu-HU" sz="4400" dirty="0"/>
          </a:p>
          <a:p>
            <a:endParaRPr lang="hu-HU" sz="9600" dirty="0">
              <a:solidFill>
                <a:schemeClr val="tx1"/>
              </a:solidFill>
            </a:endParaRPr>
          </a:p>
          <a:p>
            <a:r>
              <a:rPr lang="hu-HU" sz="9600" dirty="0" err="1">
                <a:solidFill>
                  <a:schemeClr val="tx1"/>
                </a:solidFill>
              </a:rPr>
              <a:t>Bearbeitet</a:t>
            </a:r>
            <a:r>
              <a:rPr lang="hu-HU" sz="9600" dirty="0">
                <a:solidFill>
                  <a:schemeClr val="tx1"/>
                </a:solidFill>
              </a:rPr>
              <a:t> Tamás </a:t>
            </a:r>
            <a:r>
              <a:rPr lang="hu-HU" sz="9600" dirty="0" err="1">
                <a:solidFill>
                  <a:schemeClr val="tx1"/>
                </a:solidFill>
              </a:rPr>
              <a:t>Szolnoky</a:t>
            </a:r>
            <a:endParaRPr lang="hu-HU" sz="9600" dirty="0">
              <a:solidFill>
                <a:schemeClr val="tx1"/>
              </a:solidFill>
            </a:endParaRPr>
          </a:p>
          <a:p>
            <a:endParaRPr lang="hu-HU" sz="6200" dirty="0"/>
          </a:p>
          <a:p>
            <a:r>
              <a:rPr lang="hu-HU" sz="6200" dirty="0">
                <a:solidFill>
                  <a:schemeClr val="tx1">
                    <a:lumMod val="75000"/>
                    <a:lumOff val="25000"/>
                  </a:schemeClr>
                </a:solidFill>
              </a:rPr>
              <a:t>VP3-16.1.1-4.1.5-4.2.1-4.2.2-8.1.1-8.2.1-8.3.1-8.5.1-8.5.2-8.6.1-17</a:t>
            </a:r>
          </a:p>
          <a:p>
            <a:r>
              <a:rPr lang="hu-HU" sz="6200" dirty="0">
                <a:solidFill>
                  <a:schemeClr val="tx1">
                    <a:lumMod val="75000"/>
                    <a:lumOff val="25000"/>
                  </a:schemeClr>
                </a:solidFill>
              </a:rPr>
              <a:t>Projekt azonosítója: 1924493826</a:t>
            </a:r>
          </a:p>
          <a:p>
            <a:endParaRPr lang="hu-HU" sz="9600" dirty="0">
              <a:solidFill>
                <a:schemeClr val="tx1"/>
              </a:solidFill>
            </a:endParaRPr>
          </a:p>
          <a:p>
            <a:r>
              <a:rPr lang="hu-HU" sz="8000" dirty="0">
                <a:solidFill>
                  <a:schemeClr val="tx1"/>
                </a:solidFill>
              </a:rPr>
              <a:t>31 </a:t>
            </a:r>
            <a:r>
              <a:rPr lang="hu-HU" sz="8000" dirty="0" err="1">
                <a:solidFill>
                  <a:schemeClr val="tx1"/>
                </a:solidFill>
              </a:rPr>
              <a:t>Dezember</a:t>
            </a:r>
            <a:r>
              <a:rPr lang="hu-HU" sz="8000" dirty="0">
                <a:solidFill>
                  <a:schemeClr val="tx1"/>
                </a:solidFill>
              </a:rPr>
              <a:t> 2023</a:t>
            </a:r>
          </a:p>
        </p:txBody>
      </p:sp>
      <p:pic>
        <p:nvPicPr>
          <p:cNvPr id="4" name="Kép 3" descr="infoblokk_EMVA_3c példány.jpg"/>
          <p:cNvPicPr>
            <a:picLocks noChangeAspect="1"/>
          </p:cNvPicPr>
          <p:nvPr/>
        </p:nvPicPr>
        <p:blipFill>
          <a:blip r:embed="rId2" cstate="print"/>
          <a:stretch>
            <a:fillRect/>
          </a:stretch>
        </p:blipFill>
        <p:spPr>
          <a:xfrm>
            <a:off x="2071670" y="214290"/>
            <a:ext cx="3083076" cy="1285884"/>
          </a:xfrm>
          <a:prstGeom prst="rect">
            <a:avLst/>
          </a:prstGeom>
        </p:spPr>
      </p:pic>
      <p:pic>
        <p:nvPicPr>
          <p:cNvPr id="5" name="Kép 4" descr="szechenyi-2020-logo - SARASVATI BEAUTY LABORATORY"/>
          <p:cNvPicPr/>
          <p:nvPr/>
        </p:nvPicPr>
        <p:blipFill>
          <a:blip r:embed="rId3"/>
          <a:srcRect/>
          <a:stretch>
            <a:fillRect/>
          </a:stretch>
        </p:blipFill>
        <p:spPr bwMode="auto">
          <a:xfrm>
            <a:off x="5072066" y="428604"/>
            <a:ext cx="831068" cy="89535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3200" b="1" dirty="0">
                <a:solidFill>
                  <a:schemeClr val="accent3">
                    <a:lumMod val="50000"/>
                  </a:schemeClr>
                </a:solidFill>
              </a:rPr>
              <a:t>GRANOFARM EIP AGRI </a:t>
            </a:r>
            <a:r>
              <a:rPr lang="hu-HU" sz="3200" b="1" dirty="0" err="1">
                <a:solidFill>
                  <a:schemeClr val="accent3">
                    <a:lumMod val="50000"/>
                  </a:schemeClr>
                </a:solidFill>
              </a:rPr>
              <a:t>Gruppe</a:t>
            </a:r>
            <a:r>
              <a:rPr lang="hu-HU" sz="3200" b="1" dirty="0">
                <a:solidFill>
                  <a:schemeClr val="accent3">
                    <a:lumMod val="50000"/>
                  </a:schemeClr>
                </a:solidFill>
              </a:rPr>
              <a:t> </a:t>
            </a:r>
          </a:p>
        </p:txBody>
      </p:sp>
      <p:sp>
        <p:nvSpPr>
          <p:cNvPr id="3" name="Tartalom helye 2"/>
          <p:cNvSpPr>
            <a:spLocks noGrp="1"/>
          </p:cNvSpPr>
          <p:nvPr>
            <p:ph idx="1"/>
          </p:nvPr>
        </p:nvSpPr>
        <p:spPr/>
        <p:txBody>
          <a:bodyPr>
            <a:normAutofit/>
          </a:bodyPr>
          <a:lstStyle/>
          <a:p>
            <a:r>
              <a:rPr lang="de-DE" sz="2000" dirty="0"/>
              <a:t>Die Arbeit der GRANOFARM EIP AGRI-Gruppe begann am 1. August 2019 mit dem Ziel, dass die auf Biomasse basierenden granulierten und pelletierten organischen Düngemittelprodukte möglichst effizient direkt neben dem </a:t>
            </a:r>
            <a:r>
              <a:rPr lang="de-DE" sz="2000" dirty="0" err="1"/>
              <a:t>Saatbett</a:t>
            </a:r>
            <a:r>
              <a:rPr lang="de-DE" sz="2000" dirty="0"/>
              <a:t> zur Versorgung mit organischen Nährstoffen und zur ergänzenden Düngung eingesetzt werden die Ernte von der Aussaat bis zur Ernte.</a:t>
            </a:r>
            <a:endParaRPr lang="hu-HU" sz="2000" dirty="0"/>
          </a:p>
          <a:p>
            <a:r>
              <a:rPr lang="de-DE" sz="2000" dirty="0"/>
              <a:t>Mitglieder der GRANOFARM-Innovationsgruppe: </a:t>
            </a:r>
            <a:r>
              <a:rPr lang="de-DE" sz="2000" dirty="0" err="1"/>
              <a:t>Agrogeo</a:t>
            </a:r>
            <a:r>
              <a:rPr lang="de-DE" sz="2000" dirty="0"/>
              <a:t> </a:t>
            </a:r>
            <a:r>
              <a:rPr lang="de-DE" sz="2000" dirty="0" err="1"/>
              <a:t>Kft</a:t>
            </a:r>
            <a:r>
              <a:rPr lang="de-DE" sz="2000" dirty="0"/>
              <a:t>. (Konsortialführer), Berater László Ferenc </a:t>
            </a:r>
            <a:r>
              <a:rPr lang="de-DE" sz="2000" dirty="0" err="1"/>
              <a:t>Kósa</a:t>
            </a:r>
            <a:r>
              <a:rPr lang="de-DE" sz="2000" dirty="0"/>
              <a:t>, Ungarische Universität für Agrar- und Biowissenschaften, Landwirte </a:t>
            </a:r>
            <a:r>
              <a:rPr lang="de-DE" sz="2000" dirty="0" err="1"/>
              <a:t>János</a:t>
            </a:r>
            <a:r>
              <a:rPr lang="de-DE" sz="2000" dirty="0"/>
              <a:t> </a:t>
            </a:r>
            <a:r>
              <a:rPr lang="de-DE" sz="2000" dirty="0" err="1"/>
              <a:t>Czakó</a:t>
            </a:r>
            <a:r>
              <a:rPr lang="de-DE" sz="2000" dirty="0"/>
              <a:t> </a:t>
            </a:r>
            <a:r>
              <a:rPr lang="de-DE" sz="2000" dirty="0" err="1"/>
              <a:t>Szabolcs</a:t>
            </a:r>
            <a:r>
              <a:rPr lang="de-DE" sz="2000" dirty="0"/>
              <a:t>, Ferenc </a:t>
            </a:r>
            <a:r>
              <a:rPr lang="de-DE" sz="2000" dirty="0" err="1"/>
              <a:t>Kalmár</a:t>
            </a:r>
            <a:r>
              <a:rPr lang="de-DE" sz="2000" dirty="0"/>
              <a:t> und </a:t>
            </a:r>
            <a:r>
              <a:rPr lang="de-DE" sz="2000" dirty="0" err="1"/>
              <a:t>Márk</a:t>
            </a:r>
            <a:r>
              <a:rPr lang="de-DE" sz="2000" dirty="0"/>
              <a:t> </a:t>
            </a:r>
            <a:r>
              <a:rPr lang="de-DE" sz="2000" dirty="0" err="1"/>
              <a:t>Sági</a:t>
            </a:r>
            <a:r>
              <a:rPr lang="hu-HU" sz="2000" dirty="0"/>
              <a:t>.  </a:t>
            </a:r>
          </a:p>
        </p:txBody>
      </p:sp>
      <p:pic>
        <p:nvPicPr>
          <p:cNvPr id="4" name="Kép 3"/>
          <p:cNvPicPr/>
          <p:nvPr/>
        </p:nvPicPr>
        <p:blipFill>
          <a:blip r:embed="rId2"/>
          <a:srcRect/>
          <a:stretch>
            <a:fillRect/>
          </a:stretch>
        </p:blipFill>
        <p:spPr bwMode="auto">
          <a:xfrm>
            <a:off x="1142976" y="4786322"/>
            <a:ext cx="2000264" cy="898526"/>
          </a:xfrm>
          <a:prstGeom prst="rect">
            <a:avLst/>
          </a:prstGeom>
          <a:solidFill>
            <a:srgbClr val="FFFFFF"/>
          </a:solidFill>
          <a:ln w="9525">
            <a:noFill/>
            <a:miter lim="800000"/>
            <a:headEnd/>
            <a:tailEnd/>
          </a:ln>
        </p:spPr>
      </p:pic>
      <p:pic>
        <p:nvPicPr>
          <p:cNvPr id="5" name="Kép 4"/>
          <p:cNvPicPr/>
          <p:nvPr/>
        </p:nvPicPr>
        <p:blipFill>
          <a:blip r:embed="rId3" cstate="print"/>
          <a:srcRect/>
          <a:stretch>
            <a:fillRect/>
          </a:stretch>
        </p:blipFill>
        <p:spPr bwMode="auto">
          <a:xfrm>
            <a:off x="3786182" y="5000636"/>
            <a:ext cx="2000264" cy="527189"/>
          </a:xfrm>
          <a:prstGeom prst="rect">
            <a:avLst/>
          </a:prstGeom>
          <a:noFill/>
          <a:ln w="9525">
            <a:noFill/>
            <a:round/>
            <a:headEnd/>
            <a:tailEnd/>
          </a:ln>
          <a:effectLst/>
        </p:spPr>
      </p:pic>
      <p:pic>
        <p:nvPicPr>
          <p:cNvPr id="6" name="Kép 5" descr="Hatalmas érdeklődés a Magyar Agrár- és Élettudományi Egyetem iránt | Magyar  Állattenyésztők Szövetége"/>
          <p:cNvPicPr/>
          <p:nvPr/>
        </p:nvPicPr>
        <p:blipFill>
          <a:blip r:embed="rId4" cstate="print"/>
          <a:srcRect/>
          <a:stretch>
            <a:fillRect/>
          </a:stretch>
        </p:blipFill>
        <p:spPr bwMode="auto">
          <a:xfrm>
            <a:off x="6215074" y="4500570"/>
            <a:ext cx="1571636" cy="1545537"/>
          </a:xfrm>
          <a:prstGeom prst="rect">
            <a:avLst/>
          </a:prstGeom>
          <a:noFill/>
          <a:ln w="9525">
            <a:noFill/>
            <a:miter lim="800000"/>
            <a:headEnd/>
            <a:tailEnd/>
          </a:ln>
        </p:spPr>
      </p:pic>
      <p:sp>
        <p:nvSpPr>
          <p:cNvPr id="7" name="Dia számának helye 6"/>
          <p:cNvSpPr>
            <a:spLocks noGrp="1"/>
          </p:cNvSpPr>
          <p:nvPr>
            <p:ph type="sldNum" sz="quarter" idx="12"/>
          </p:nvPr>
        </p:nvSpPr>
        <p:spPr/>
        <p:txBody>
          <a:bodyPr/>
          <a:lstStyle/>
          <a:p>
            <a:fld id="{F6C91AFA-FDDB-477A-87D8-B48E4808EF4E}" type="slidenum">
              <a:rPr lang="hu-HU" smtClean="0"/>
              <a:pPr/>
              <a:t>2</a:t>
            </a:fld>
            <a:endParaRPr lang="hu-H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52CF19A-DA50-4E7E-C761-270D484E8E7E}"/>
              </a:ext>
            </a:extLst>
          </p:cNvPr>
          <p:cNvSpPr>
            <a:spLocks noGrp="1"/>
          </p:cNvSpPr>
          <p:nvPr>
            <p:ph type="title"/>
          </p:nvPr>
        </p:nvSpPr>
        <p:spPr/>
        <p:txBody>
          <a:bodyPr>
            <a:normAutofit/>
          </a:bodyPr>
          <a:lstStyle/>
          <a:p>
            <a:r>
              <a:rPr lang="de-DE" sz="3600" dirty="0"/>
              <a:t>Operative Innovationsgruppen, EIP AGRI</a:t>
            </a:r>
            <a:endParaRPr lang="hu-HU" sz="3600" b="1" dirty="0">
              <a:solidFill>
                <a:schemeClr val="accent3">
                  <a:lumMod val="50000"/>
                </a:schemeClr>
              </a:solidFill>
            </a:endParaRPr>
          </a:p>
        </p:txBody>
      </p:sp>
      <p:sp>
        <p:nvSpPr>
          <p:cNvPr id="3" name="Tartalom helye 2">
            <a:extLst>
              <a:ext uri="{FF2B5EF4-FFF2-40B4-BE49-F238E27FC236}">
                <a16:creationId xmlns:a16="http://schemas.microsoft.com/office/drawing/2014/main" id="{57E5CAC5-33EC-702C-8C9F-72E5822B2E08}"/>
              </a:ext>
            </a:extLst>
          </p:cNvPr>
          <p:cNvSpPr>
            <a:spLocks noGrp="1"/>
          </p:cNvSpPr>
          <p:nvPr>
            <p:ph idx="1"/>
          </p:nvPr>
        </p:nvSpPr>
        <p:spPr>
          <a:xfrm>
            <a:off x="457200" y="1844824"/>
            <a:ext cx="8229600" cy="4525963"/>
          </a:xfrm>
        </p:spPr>
        <p:txBody>
          <a:bodyPr>
            <a:normAutofit/>
          </a:bodyPr>
          <a:lstStyle/>
          <a:p>
            <a:r>
              <a:rPr lang="de-DE" sz="2400" dirty="0"/>
              <a:t>Das Ziel der Europäischen Innovationspartnerschaft (EIP AGRI), der Unterstützung der operativen Innovationsgruppen, ist die Umsetzung von </a:t>
            </a:r>
            <a:r>
              <a:rPr lang="de-DE" sz="2400" dirty="0" err="1"/>
              <a:t>Windhundinnovationen</a:t>
            </a:r>
            <a:r>
              <a:rPr lang="de-DE" sz="2400" dirty="0"/>
              <a:t> und nachhaltiger Landwirtschaft durch die Zusammenarbeit von Forschungszentren, Beratern, Beratern und Landwirten. </a:t>
            </a:r>
            <a:endParaRPr lang="hu-HU" sz="2400" dirty="0"/>
          </a:p>
          <a:p>
            <a:r>
              <a:rPr lang="de-DE" sz="2400" dirty="0"/>
              <a:t>Ziel: Förderung einer wettbewerbsfähigen und nachhaltigen Land- und Forstwirtschaft im Einklang mit den natürlichen Ressourcen, die für die Landwirtschaft von entscheidender Bedeutung sind. Im Zyklus 2014–2020 erhielten 75 operative Gruppen Unterstützung.</a:t>
            </a:r>
            <a:endParaRPr lang="hu-HU" sz="2400" dirty="0"/>
          </a:p>
        </p:txBody>
      </p:sp>
      <p:sp>
        <p:nvSpPr>
          <p:cNvPr id="4" name="Dia számának helye 3"/>
          <p:cNvSpPr>
            <a:spLocks noGrp="1"/>
          </p:cNvSpPr>
          <p:nvPr>
            <p:ph type="sldNum" sz="quarter" idx="12"/>
          </p:nvPr>
        </p:nvSpPr>
        <p:spPr/>
        <p:txBody>
          <a:bodyPr/>
          <a:lstStyle/>
          <a:p>
            <a:fld id="{F6C91AFA-FDDB-477A-87D8-B48E4808EF4E}" type="slidenum">
              <a:rPr lang="hu-HU" smtClean="0"/>
              <a:pPr/>
              <a:t>3</a:t>
            </a:fld>
            <a:endParaRPr lang="hu-HU"/>
          </a:p>
        </p:txBody>
      </p:sp>
    </p:spTree>
    <p:extLst>
      <p:ext uri="{BB962C8B-B14F-4D97-AF65-F5344CB8AC3E}">
        <p14:creationId xmlns:p14="http://schemas.microsoft.com/office/powerpoint/2010/main" val="661969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28596" y="0"/>
            <a:ext cx="8229600" cy="1143000"/>
          </a:xfrm>
        </p:spPr>
        <p:txBody>
          <a:bodyPr>
            <a:normAutofit fontScale="90000"/>
          </a:bodyPr>
          <a:lstStyle/>
          <a:p>
            <a:br>
              <a:rPr lang="de-DE" sz="3200" dirty="0"/>
            </a:br>
            <a:r>
              <a:rPr lang="de-DE" sz="3200" dirty="0"/>
              <a:t>Weitere wichtige Meilensteine ​​in der Entwicklung präziser Bio-Nährstoffversorgungstechnologie</a:t>
            </a:r>
            <a:r>
              <a:rPr lang="hu-HU" sz="3200" dirty="0">
                <a:solidFill>
                  <a:schemeClr val="accent3">
                    <a:lumMod val="50000"/>
                  </a:schemeClr>
                </a:solidFill>
              </a:rPr>
              <a:t> </a:t>
            </a:r>
          </a:p>
        </p:txBody>
      </p:sp>
      <p:pic>
        <p:nvPicPr>
          <p:cNvPr id="4" name="Kép 3" descr="száratz próba pelletált trágya zsákban.jpg"/>
          <p:cNvPicPr>
            <a:picLocks noChangeAspect="1"/>
          </p:cNvPicPr>
          <p:nvPr/>
        </p:nvPicPr>
        <p:blipFill>
          <a:blip r:embed="rId2" cstate="print"/>
          <a:stretch>
            <a:fillRect/>
          </a:stretch>
        </p:blipFill>
        <p:spPr>
          <a:xfrm>
            <a:off x="3214678" y="1500174"/>
            <a:ext cx="2571768" cy="2176089"/>
          </a:xfrm>
          <a:prstGeom prst="rect">
            <a:avLst/>
          </a:prstGeom>
        </p:spPr>
      </p:pic>
      <p:pic>
        <p:nvPicPr>
          <p:cNvPr id="11" name="Kép 10" descr="Kalmár Feri fotó Pellet vetőgép 20220425.jpg"/>
          <p:cNvPicPr>
            <a:picLocks noChangeAspect="1"/>
          </p:cNvPicPr>
          <p:nvPr/>
        </p:nvPicPr>
        <p:blipFill>
          <a:blip r:embed="rId3" cstate="print"/>
          <a:stretch>
            <a:fillRect/>
          </a:stretch>
        </p:blipFill>
        <p:spPr>
          <a:xfrm>
            <a:off x="5929322" y="1500174"/>
            <a:ext cx="2881333" cy="2161000"/>
          </a:xfrm>
          <a:prstGeom prst="rect">
            <a:avLst/>
          </a:prstGeom>
        </p:spPr>
      </p:pic>
      <p:pic>
        <p:nvPicPr>
          <p:cNvPr id="16" name="Kép 15" descr="kukorica kísérlet pellletált komposzt szórás 20190421.jpg"/>
          <p:cNvPicPr>
            <a:picLocks noChangeAspect="1"/>
          </p:cNvPicPr>
          <p:nvPr/>
        </p:nvPicPr>
        <p:blipFill>
          <a:blip r:embed="rId4" cstate="print"/>
          <a:stretch>
            <a:fillRect/>
          </a:stretch>
        </p:blipFill>
        <p:spPr>
          <a:xfrm>
            <a:off x="2952706" y="3714752"/>
            <a:ext cx="2857521" cy="2143140"/>
          </a:xfrm>
          <a:prstGeom prst="rect">
            <a:avLst/>
          </a:prstGeom>
        </p:spPr>
      </p:pic>
      <p:pic>
        <p:nvPicPr>
          <p:cNvPr id="18" name="Kép 17" descr="Kalmár Feri kukorica vetés 20220425.jpg"/>
          <p:cNvPicPr>
            <a:picLocks noChangeAspect="1"/>
          </p:cNvPicPr>
          <p:nvPr/>
        </p:nvPicPr>
        <p:blipFill>
          <a:blip r:embed="rId5" cstate="print"/>
          <a:stretch>
            <a:fillRect/>
          </a:stretch>
        </p:blipFill>
        <p:spPr>
          <a:xfrm>
            <a:off x="5929322" y="3786190"/>
            <a:ext cx="2905113" cy="2071678"/>
          </a:xfrm>
          <a:prstGeom prst="rect">
            <a:avLst/>
          </a:prstGeom>
        </p:spPr>
      </p:pic>
      <p:graphicFrame>
        <p:nvGraphicFramePr>
          <p:cNvPr id="19" name="Táblázat 18"/>
          <p:cNvGraphicFramePr>
            <a:graphicFrameLocks noGrp="1"/>
          </p:cNvGraphicFramePr>
          <p:nvPr/>
        </p:nvGraphicFramePr>
        <p:xfrm>
          <a:off x="357158" y="1500174"/>
          <a:ext cx="2333620" cy="3931920"/>
        </p:xfrm>
        <a:graphic>
          <a:graphicData uri="http://schemas.openxmlformats.org/drawingml/2006/table">
            <a:tbl>
              <a:tblPr firstRow="1" bandRow="1">
                <a:tableStyleId>{5C22544A-7EE6-4342-B048-85BDC9FD1C3A}</a:tableStyleId>
              </a:tblPr>
              <a:tblGrid>
                <a:gridCol w="2333620">
                  <a:extLst>
                    <a:ext uri="{9D8B030D-6E8A-4147-A177-3AD203B41FA5}">
                      <a16:colId xmlns:a16="http://schemas.microsoft.com/office/drawing/2014/main" val="20000"/>
                    </a:ext>
                  </a:extLst>
                </a:gridCol>
              </a:tblGrid>
              <a:tr h="370840">
                <a:tc>
                  <a:txBody>
                    <a:bodyPr/>
                    <a:lstStyle/>
                    <a:p>
                      <a:r>
                        <a:rPr lang="de-DE" sz="2000" dirty="0"/>
                        <a:t>1. Qualifizierung pelletierter organischer Düngemittelzubereitungen: 2019-2020</a:t>
                      </a:r>
                      <a:endParaRPr lang="hu-HU" sz="2000" dirty="0"/>
                    </a:p>
                  </a:txBody>
                  <a:tcPr/>
                </a:tc>
                <a:extLst>
                  <a:ext uri="{0D108BD9-81ED-4DB2-BD59-A6C34878D82A}">
                    <a16:rowId xmlns:a16="http://schemas.microsoft.com/office/drawing/2014/main" val="10000"/>
                  </a:ext>
                </a:extLst>
              </a:tr>
              <a:tr h="370840">
                <a:tc>
                  <a:txBody>
                    <a:bodyPr/>
                    <a:lstStyle/>
                    <a:p>
                      <a:r>
                        <a:rPr lang="de-DE" sz="2000" dirty="0"/>
                        <a:t>2. Durchführung von Trockenschießversuchen: 2020-2021</a:t>
                      </a:r>
                      <a:endParaRPr lang="hu-HU" sz="2000" dirty="0"/>
                    </a:p>
                  </a:txBody>
                  <a:tcPr/>
                </a:tc>
                <a:extLst>
                  <a:ext uri="{0D108BD9-81ED-4DB2-BD59-A6C34878D82A}">
                    <a16:rowId xmlns:a16="http://schemas.microsoft.com/office/drawing/2014/main" val="10001"/>
                  </a:ext>
                </a:extLst>
              </a:tr>
              <a:tr h="370840">
                <a:tc>
                  <a:txBody>
                    <a:bodyPr/>
                    <a:lstStyle/>
                    <a:p>
                      <a:r>
                        <a:rPr lang="de-DE" sz="2000" dirty="0"/>
                        <a:t>3. Durchführung von Ackerpflanzenversuchen und -versuchen: 2020-2022</a:t>
                      </a:r>
                      <a:endParaRPr lang="hu-HU" sz="2000" dirty="0"/>
                    </a:p>
                  </a:txBody>
                  <a:tcPr/>
                </a:tc>
                <a:extLst>
                  <a:ext uri="{0D108BD9-81ED-4DB2-BD59-A6C34878D82A}">
                    <a16:rowId xmlns:a16="http://schemas.microsoft.com/office/drawing/2014/main" val="10002"/>
                  </a:ext>
                </a:extLst>
              </a:tr>
            </a:tbl>
          </a:graphicData>
        </a:graphic>
      </p:graphicFrame>
      <p:sp>
        <p:nvSpPr>
          <p:cNvPr id="20" name="Szövegdoboz 19"/>
          <p:cNvSpPr txBox="1"/>
          <p:nvPr/>
        </p:nvSpPr>
        <p:spPr>
          <a:xfrm>
            <a:off x="285720" y="6072206"/>
            <a:ext cx="8501122" cy="646331"/>
          </a:xfrm>
          <a:prstGeom prst="rect">
            <a:avLst/>
          </a:prstGeom>
          <a:noFill/>
        </p:spPr>
        <p:txBody>
          <a:bodyPr wrap="square" rtlCol="0">
            <a:spAutoFit/>
          </a:bodyPr>
          <a:lstStyle/>
          <a:p>
            <a:r>
              <a:rPr lang="de-DE" dirty="0"/>
              <a:t>Präzise organische Nährstoffversorgung – komplexe Anwendung von Wasserrückhaltetechnologien: 2019–2023</a:t>
            </a:r>
            <a:endParaRPr lang="hu-HU" dirty="0"/>
          </a:p>
        </p:txBody>
      </p:sp>
      <p:sp>
        <p:nvSpPr>
          <p:cNvPr id="9" name="Dia számának helye 8"/>
          <p:cNvSpPr>
            <a:spLocks noGrp="1"/>
          </p:cNvSpPr>
          <p:nvPr>
            <p:ph type="sldNum" sz="quarter" idx="12"/>
          </p:nvPr>
        </p:nvSpPr>
        <p:spPr/>
        <p:txBody>
          <a:bodyPr/>
          <a:lstStyle/>
          <a:p>
            <a:fld id="{F6C91AFA-FDDB-477A-87D8-B48E4808EF4E}" type="slidenum">
              <a:rPr lang="hu-HU" smtClean="0"/>
              <a:pPr/>
              <a:t>4</a:t>
            </a:fld>
            <a:endParaRPr lang="hu-H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de-DE" dirty="0"/>
              <a:t>Das Ziel einer präzisen organischen Nährstoffversorgung</a:t>
            </a:r>
            <a:r>
              <a:rPr lang="hu-HU" dirty="0">
                <a:solidFill>
                  <a:schemeClr val="accent3">
                    <a:lumMod val="50000"/>
                  </a:schemeClr>
                </a:solidFill>
              </a:rPr>
              <a:t> </a:t>
            </a:r>
          </a:p>
        </p:txBody>
      </p:sp>
      <p:sp>
        <p:nvSpPr>
          <p:cNvPr id="3" name="Tartalom helye 2"/>
          <p:cNvSpPr>
            <a:spLocks noGrp="1"/>
          </p:cNvSpPr>
          <p:nvPr>
            <p:ph idx="1"/>
          </p:nvPr>
        </p:nvSpPr>
        <p:spPr>
          <a:xfrm>
            <a:off x="428596" y="2000240"/>
            <a:ext cx="8229600" cy="4525963"/>
          </a:xfrm>
        </p:spPr>
        <p:txBody>
          <a:bodyPr>
            <a:normAutofit/>
          </a:bodyPr>
          <a:lstStyle/>
          <a:p>
            <a:r>
              <a:rPr lang="de-DE" dirty="0"/>
              <a:t>Zusätzliche organische Nährstoffversorgung von Ackerkulturen, vorwiegend Brachkulturen, durch Aussaat in einer Überfahrt.</a:t>
            </a:r>
            <a:r>
              <a:rPr lang="hu-HU" dirty="0"/>
              <a:t> </a:t>
            </a:r>
          </a:p>
          <a:p>
            <a:r>
              <a:rPr lang="de-DE" dirty="0"/>
              <a:t>Effektive Ausbringung pelletierter oder granulierter organischer Dünge- und Bodenverbesserungsprodukte mit Marktzulassung direkt neben dem Boden.</a:t>
            </a:r>
            <a:endParaRPr lang="hu-HU" dirty="0"/>
          </a:p>
        </p:txBody>
      </p:sp>
      <p:sp>
        <p:nvSpPr>
          <p:cNvPr id="4" name="Dia számának helye 3"/>
          <p:cNvSpPr>
            <a:spLocks noGrp="1"/>
          </p:cNvSpPr>
          <p:nvPr>
            <p:ph type="sldNum" sz="quarter" idx="12"/>
          </p:nvPr>
        </p:nvSpPr>
        <p:spPr/>
        <p:txBody>
          <a:bodyPr/>
          <a:lstStyle/>
          <a:p>
            <a:fld id="{F6C91AFA-FDDB-477A-87D8-B48E4808EF4E}" type="slidenum">
              <a:rPr lang="hu-HU" smtClean="0"/>
              <a:pPr/>
              <a:t>5</a:t>
            </a:fld>
            <a:endParaRPr lang="hu-H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r>
              <a:rPr lang="de-DE" sz="2800" dirty="0"/>
              <a:t>Ertragssteigernde Stoffe: organische Düngemittel, </a:t>
            </a:r>
            <a:r>
              <a:rPr lang="de-DE" sz="2800" dirty="0" err="1"/>
              <a:t>Bodenverbesserer</a:t>
            </a:r>
            <a:r>
              <a:rPr lang="de-DE" sz="2800" dirty="0"/>
              <a:t> im Sinne des Dekrets 36/2006 (V. 18.) FVM</a:t>
            </a:r>
            <a:r>
              <a:rPr lang="hu-HU" sz="2800" b="1" dirty="0">
                <a:solidFill>
                  <a:schemeClr val="accent3">
                    <a:lumMod val="50000"/>
                  </a:schemeClr>
                </a:solidFill>
              </a:rPr>
              <a:t>  </a:t>
            </a:r>
          </a:p>
        </p:txBody>
      </p:sp>
      <p:sp>
        <p:nvSpPr>
          <p:cNvPr id="3" name="Tartalom helye 2"/>
          <p:cNvSpPr>
            <a:spLocks noGrp="1"/>
          </p:cNvSpPr>
          <p:nvPr>
            <p:ph idx="1"/>
          </p:nvPr>
        </p:nvSpPr>
        <p:spPr/>
        <p:txBody>
          <a:bodyPr>
            <a:normAutofit/>
          </a:bodyPr>
          <a:lstStyle/>
          <a:p>
            <a:endParaRPr lang="hu-HU" sz="2400" dirty="0"/>
          </a:p>
          <a:p>
            <a:r>
              <a:rPr lang="de-DE" sz="2400" dirty="0"/>
              <a:t>Zugelassener organischer Dünger: „ein aus organischem Material pflanzlicher oder tierischer Herkunft industriell verarbeiteter erntefördernder Stoff mit einem bestimmten Gehalt, der der Nährstoffversorgung von Pflanzen oder der Verbesserung der Bodenstruktur dient“.</a:t>
            </a:r>
            <a:endParaRPr lang="hu-HU" sz="2400" dirty="0"/>
          </a:p>
          <a:p>
            <a:r>
              <a:rPr lang="de-DE" sz="2400" dirty="0" err="1"/>
              <a:t>Bodenverbesserer</a:t>
            </a:r>
            <a:r>
              <a:rPr lang="de-DE" sz="2400" dirty="0"/>
              <a:t>: „ein industriell hergestellter erntefördernder Stoff, der sich günstig auf die physikalischen, chemischen und biologischen Eigenschaften des Bodens auswirkt“.</a:t>
            </a:r>
            <a:endParaRPr lang="hu-HU" sz="2400" dirty="0"/>
          </a:p>
        </p:txBody>
      </p:sp>
      <p:sp>
        <p:nvSpPr>
          <p:cNvPr id="4" name="Dia számának helye 3"/>
          <p:cNvSpPr>
            <a:spLocks noGrp="1"/>
          </p:cNvSpPr>
          <p:nvPr>
            <p:ph type="sldNum" sz="quarter" idx="12"/>
          </p:nvPr>
        </p:nvSpPr>
        <p:spPr/>
        <p:txBody>
          <a:bodyPr/>
          <a:lstStyle/>
          <a:p>
            <a:fld id="{F6C91AFA-FDDB-477A-87D8-B48E4808EF4E}" type="slidenum">
              <a:rPr lang="hu-HU" smtClean="0"/>
              <a:pPr/>
              <a:t>6</a:t>
            </a:fld>
            <a:endParaRPr lang="hu-H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4F95532-CC5E-8111-F43D-1F0A6429A890}"/>
              </a:ext>
            </a:extLst>
          </p:cNvPr>
          <p:cNvSpPr>
            <a:spLocks noGrp="1"/>
          </p:cNvSpPr>
          <p:nvPr>
            <p:ph type="title"/>
          </p:nvPr>
        </p:nvSpPr>
        <p:spPr/>
        <p:txBody>
          <a:bodyPr>
            <a:normAutofit/>
          </a:bodyPr>
          <a:lstStyle/>
          <a:p>
            <a:r>
              <a:rPr lang="de-DE" sz="3200" dirty="0"/>
              <a:t>Wahl des Rohstoffs – landwirtschaftlicher Biogasmist</a:t>
            </a:r>
            <a:r>
              <a:rPr lang="hu-HU" sz="3200" b="1" dirty="0">
                <a:solidFill>
                  <a:schemeClr val="accent3">
                    <a:lumMod val="50000"/>
                  </a:schemeClr>
                </a:solidFill>
              </a:rPr>
              <a:t> </a:t>
            </a:r>
          </a:p>
        </p:txBody>
      </p:sp>
      <p:sp>
        <p:nvSpPr>
          <p:cNvPr id="3" name="Tartalom helye 2">
            <a:extLst>
              <a:ext uri="{FF2B5EF4-FFF2-40B4-BE49-F238E27FC236}">
                <a16:creationId xmlns:a16="http://schemas.microsoft.com/office/drawing/2014/main" id="{E65BD8CC-4316-0648-E578-0B790C60E9DA}"/>
              </a:ext>
            </a:extLst>
          </p:cNvPr>
          <p:cNvSpPr>
            <a:spLocks noGrp="1"/>
          </p:cNvSpPr>
          <p:nvPr>
            <p:ph idx="1"/>
          </p:nvPr>
        </p:nvSpPr>
        <p:spPr/>
        <p:txBody>
          <a:bodyPr>
            <a:normAutofit fontScale="92500"/>
          </a:bodyPr>
          <a:lstStyle/>
          <a:p>
            <a:r>
              <a:rPr lang="de-DE" sz="2400" dirty="0"/>
              <a:t>Der Trockenmassegehalt der durch die Schneckenpresse abgetrennten festen Phase erreicht 20-25 </a:t>
            </a:r>
            <a:r>
              <a:rPr lang="de-DE" sz="2400" dirty="0" err="1"/>
              <a:t>Gew</a:t>
            </a:r>
            <a:r>
              <a:rPr lang="de-DE" sz="2400" dirty="0"/>
              <a:t>.-%. Biogasdünger verfügen über eine hervorragende Nährstoffversorgung, enthalten Inhaltsstoffe pflanzlichen und tierischen Ursprungs und verfügen über eine hervorragende Phosphorversorgung. </a:t>
            </a:r>
            <a:endParaRPr lang="hu-HU" sz="2400" dirty="0"/>
          </a:p>
          <a:p>
            <a:r>
              <a:rPr lang="de-DE" sz="2400" dirty="0"/>
              <a:t>Dank der anaeroben Fermentation wird ihre </a:t>
            </a:r>
            <a:r>
              <a:rPr lang="de-DE" sz="2400" dirty="0" err="1"/>
              <a:t>Infektiosität</a:t>
            </a:r>
            <a:r>
              <a:rPr lang="de-DE" sz="2400" dirty="0"/>
              <a:t> deutlich reduziert. Durch aerobe Stabilisierung und Kompostierung kann die Konzentration keimhemmender Verbindungen auf ein Minimum reduziert werden. In landwirtschaftlichen </a:t>
            </a:r>
            <a:endParaRPr lang="hu-HU" sz="2400" dirty="0"/>
          </a:p>
          <a:p>
            <a:r>
              <a:rPr lang="de-DE" sz="2400" dirty="0"/>
              <a:t>Biogasanlagen steht die erneuerbare Energie, die zur Herstellung der für die Verarbeitung benötigten Erntegutstoffe benötigt wird, in Form von Strom und Wärmeenergie zur Verfügung</a:t>
            </a:r>
            <a:endParaRPr lang="hu-HU" sz="2400" dirty="0"/>
          </a:p>
          <a:p>
            <a:endParaRPr lang="hu-HU" sz="2400" dirty="0"/>
          </a:p>
        </p:txBody>
      </p:sp>
      <p:sp>
        <p:nvSpPr>
          <p:cNvPr id="4" name="Dia számának helye 3"/>
          <p:cNvSpPr>
            <a:spLocks noGrp="1"/>
          </p:cNvSpPr>
          <p:nvPr>
            <p:ph type="sldNum" sz="quarter" idx="12"/>
          </p:nvPr>
        </p:nvSpPr>
        <p:spPr/>
        <p:txBody>
          <a:bodyPr/>
          <a:lstStyle/>
          <a:p>
            <a:fld id="{F6C91AFA-FDDB-477A-87D8-B48E4808EF4E}" type="slidenum">
              <a:rPr lang="hu-HU" smtClean="0"/>
              <a:pPr/>
              <a:t>7</a:t>
            </a:fld>
            <a:endParaRPr lang="hu-HU"/>
          </a:p>
        </p:txBody>
      </p:sp>
    </p:spTree>
    <p:extLst>
      <p:ext uri="{BB962C8B-B14F-4D97-AF65-F5344CB8AC3E}">
        <p14:creationId xmlns:p14="http://schemas.microsoft.com/office/powerpoint/2010/main" val="337272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A10A72C-9D6E-C341-3731-C0B04AC0419F}"/>
              </a:ext>
            </a:extLst>
          </p:cNvPr>
          <p:cNvSpPr>
            <a:spLocks noGrp="1"/>
          </p:cNvSpPr>
          <p:nvPr>
            <p:ph type="title"/>
          </p:nvPr>
        </p:nvSpPr>
        <p:spPr/>
        <p:txBody>
          <a:bodyPr>
            <a:normAutofit/>
          </a:bodyPr>
          <a:lstStyle/>
          <a:p>
            <a:r>
              <a:rPr lang="de-DE" sz="3600" dirty="0"/>
              <a:t>Abriebfestigkeit – mechanische Haltbarkeit</a:t>
            </a:r>
            <a:r>
              <a:rPr lang="hu-HU" sz="3600" b="1" dirty="0">
                <a:solidFill>
                  <a:schemeClr val="accent3">
                    <a:lumMod val="50000"/>
                  </a:schemeClr>
                </a:solidFill>
              </a:rPr>
              <a:t> </a:t>
            </a:r>
          </a:p>
        </p:txBody>
      </p:sp>
      <p:sp>
        <p:nvSpPr>
          <p:cNvPr id="3" name="Tartalom helye 2">
            <a:extLst>
              <a:ext uri="{FF2B5EF4-FFF2-40B4-BE49-F238E27FC236}">
                <a16:creationId xmlns:a16="http://schemas.microsoft.com/office/drawing/2014/main" id="{4CF13E01-DDDB-78C8-0A1E-5EA03C163F11}"/>
              </a:ext>
            </a:extLst>
          </p:cNvPr>
          <p:cNvSpPr>
            <a:spLocks noGrp="1"/>
          </p:cNvSpPr>
          <p:nvPr>
            <p:ph idx="1"/>
          </p:nvPr>
        </p:nvSpPr>
        <p:spPr/>
        <p:txBody>
          <a:bodyPr>
            <a:normAutofit fontScale="85000" lnSpcReduction="20000"/>
          </a:bodyPr>
          <a:lstStyle/>
          <a:p>
            <a:pPr marL="0" indent="0">
              <a:buNone/>
            </a:pPr>
            <a:r>
              <a:rPr lang="de-DE" sz="2400" dirty="0"/>
              <a:t>Die GRANOFARM-Gruppe widmete der mechanischen Haltbarkeit pelletierter und granulierter Präparate innerhalb der erntesteigernden Materialien große Aufmerksamkeit. </a:t>
            </a:r>
            <a:endParaRPr lang="hu-HU" sz="2400" dirty="0"/>
          </a:p>
          <a:p>
            <a:pPr marL="0" indent="0">
              <a:buNone/>
            </a:pPr>
            <a:r>
              <a:rPr lang="de-DE" sz="2400" dirty="0"/>
              <a:t>Bei der Lagerung, dem Transfer und der Abgabe von pelletierten und granulierten organischen, organisch-mineralischen Düngemitteln und </a:t>
            </a:r>
            <a:r>
              <a:rPr lang="de-DE" sz="2400" dirty="0" err="1"/>
              <a:t>Bodenverbesserern</a:t>
            </a:r>
            <a:r>
              <a:rPr lang="de-DE" sz="2400" dirty="0"/>
              <a:t> an den </a:t>
            </a:r>
            <a:r>
              <a:rPr lang="de-DE" sz="2400" dirty="0" err="1"/>
              <a:t>Streuer</a:t>
            </a:r>
            <a:r>
              <a:rPr lang="de-DE" sz="2400" dirty="0"/>
              <a:t> kann es zu erheblicher Fragmentierung kommen, weshalb es entscheidend ist, eine ausreichende Verschleißfestigkeit – mechanische Haltbarkeit – zu erreichen. </a:t>
            </a:r>
            <a:endParaRPr lang="hu-HU" sz="2400" dirty="0"/>
          </a:p>
          <a:p>
            <a:pPr marL="0" indent="0">
              <a:buNone/>
            </a:pPr>
            <a:r>
              <a:rPr lang="de-DE" sz="2400" dirty="0"/>
              <a:t>Messung der mechanischen Haltbarkeit nach MSZ EN 15210-1-2:2011 – Feste Biobrennstoffe. Die Umsetzung erfolgte auf Basis des internationalen Standards „Bestimmung der mechanischen Haltbarkeit von Pellets und Briketts“. </a:t>
            </a:r>
            <a:endParaRPr lang="hu-HU" sz="2400" dirty="0"/>
          </a:p>
          <a:p>
            <a:pPr marL="0" indent="0">
              <a:buNone/>
            </a:pPr>
            <a:r>
              <a:rPr lang="de-DE" sz="2400" dirty="0"/>
              <a:t>Die FVM-Verordnung 36/2006 (V.18.) und die EG-Verordnung 2019/1009, die die Vermarktung und Verwendung erntefördernder Stoffe regeln, enthalten keine Anforderungen an die mechanische Haltbarkeit pelletierter oder granulierter organischer, organisch-mineralischer Düngemittel.</a:t>
            </a:r>
            <a:endParaRPr lang="hu-HU" sz="2400" dirty="0"/>
          </a:p>
        </p:txBody>
      </p:sp>
      <p:sp>
        <p:nvSpPr>
          <p:cNvPr id="4" name="Dia számának helye 3"/>
          <p:cNvSpPr>
            <a:spLocks noGrp="1"/>
          </p:cNvSpPr>
          <p:nvPr>
            <p:ph type="sldNum" sz="quarter" idx="12"/>
          </p:nvPr>
        </p:nvSpPr>
        <p:spPr/>
        <p:txBody>
          <a:bodyPr/>
          <a:lstStyle/>
          <a:p>
            <a:fld id="{F6C91AFA-FDDB-477A-87D8-B48E4808EF4E}" type="slidenum">
              <a:rPr lang="hu-HU" smtClean="0"/>
              <a:pPr/>
              <a:t>8</a:t>
            </a:fld>
            <a:endParaRPr lang="hu-HU"/>
          </a:p>
        </p:txBody>
      </p:sp>
    </p:spTree>
    <p:extLst>
      <p:ext uri="{BB962C8B-B14F-4D97-AF65-F5344CB8AC3E}">
        <p14:creationId xmlns:p14="http://schemas.microsoft.com/office/powerpoint/2010/main" val="2790664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DF7693D-CC85-808E-BD3C-2847E4A592E4}"/>
              </a:ext>
            </a:extLst>
          </p:cNvPr>
          <p:cNvSpPr>
            <a:spLocks noGrp="1"/>
          </p:cNvSpPr>
          <p:nvPr>
            <p:ph type="title"/>
          </p:nvPr>
        </p:nvSpPr>
        <p:spPr>
          <a:xfrm>
            <a:off x="457200" y="188640"/>
            <a:ext cx="8229600" cy="1143000"/>
          </a:xfrm>
        </p:spPr>
        <p:txBody>
          <a:bodyPr>
            <a:normAutofit/>
          </a:bodyPr>
          <a:lstStyle/>
          <a:p>
            <a:r>
              <a:rPr lang="de-DE" sz="3200" dirty="0"/>
              <a:t>Abriebfestigkeit – Testergebnisse der mechanischen Haltbarkeit</a:t>
            </a:r>
            <a:r>
              <a:rPr lang="hu-HU" sz="3200" b="1" dirty="0">
                <a:solidFill>
                  <a:schemeClr val="accent3">
                    <a:lumMod val="50000"/>
                  </a:schemeClr>
                </a:solidFill>
              </a:rPr>
              <a:t> </a:t>
            </a:r>
          </a:p>
        </p:txBody>
      </p:sp>
      <p:graphicFrame>
        <p:nvGraphicFramePr>
          <p:cNvPr id="4" name="Táblázat 3">
            <a:extLst>
              <a:ext uri="{FF2B5EF4-FFF2-40B4-BE49-F238E27FC236}">
                <a16:creationId xmlns:a16="http://schemas.microsoft.com/office/drawing/2014/main" id="{828291EE-032D-8BBA-A14B-4A95E5DA8862}"/>
              </a:ext>
            </a:extLst>
          </p:cNvPr>
          <p:cNvGraphicFramePr>
            <a:graphicFrameLocks noGrp="1"/>
          </p:cNvGraphicFramePr>
          <p:nvPr>
            <p:extLst>
              <p:ext uri="{D42A27DB-BD31-4B8C-83A1-F6EECF244321}">
                <p14:modId xmlns:p14="http://schemas.microsoft.com/office/powerpoint/2010/main" val="1926325286"/>
              </p:ext>
            </p:extLst>
          </p:nvPr>
        </p:nvGraphicFramePr>
        <p:xfrm>
          <a:off x="966428" y="1772816"/>
          <a:ext cx="7211144" cy="3049270"/>
        </p:xfrm>
        <a:graphic>
          <a:graphicData uri="http://schemas.openxmlformats.org/drawingml/2006/table">
            <a:tbl>
              <a:tblPr>
                <a:tableStyleId>{5C22544A-7EE6-4342-B048-85BDC9FD1C3A}</a:tableStyleId>
              </a:tblPr>
              <a:tblGrid>
                <a:gridCol w="4820842">
                  <a:extLst>
                    <a:ext uri="{9D8B030D-6E8A-4147-A177-3AD203B41FA5}">
                      <a16:colId xmlns:a16="http://schemas.microsoft.com/office/drawing/2014/main" val="3685740915"/>
                    </a:ext>
                  </a:extLst>
                </a:gridCol>
                <a:gridCol w="2390302">
                  <a:extLst>
                    <a:ext uri="{9D8B030D-6E8A-4147-A177-3AD203B41FA5}">
                      <a16:colId xmlns:a16="http://schemas.microsoft.com/office/drawing/2014/main" val="367912958"/>
                    </a:ext>
                  </a:extLst>
                </a:gridCol>
              </a:tblGrid>
              <a:tr h="0">
                <a:tc>
                  <a:txBody>
                    <a:bodyPr/>
                    <a:lstStyle/>
                    <a:p>
                      <a:pPr algn="just"/>
                      <a:r>
                        <a:rPr lang="hu-HU" sz="2400" b="1" kern="50" dirty="0" err="1">
                          <a:effectLst/>
                        </a:rPr>
                        <a:t>Produkt</a:t>
                      </a:r>
                      <a:r>
                        <a:rPr lang="hu-HU" sz="2400" b="1" kern="50" dirty="0">
                          <a:effectLst/>
                        </a:rPr>
                        <a:t> </a:t>
                      </a:r>
                      <a:endParaRPr lang="hu-HU" sz="2400" b="1"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tc>
                  <a:txBody>
                    <a:bodyPr/>
                    <a:lstStyle/>
                    <a:p>
                      <a:pPr algn="ctr"/>
                      <a:r>
                        <a:rPr lang="hu-HU" sz="2400" b="1" kern="50" dirty="0">
                          <a:effectLst/>
                        </a:rPr>
                        <a:t>Du (%)</a:t>
                      </a:r>
                      <a:endParaRPr lang="hu-HU" sz="2400" b="1"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extLst>
                  <a:ext uri="{0D108BD9-81ED-4DB2-BD59-A6C34878D82A}">
                    <a16:rowId xmlns:a16="http://schemas.microsoft.com/office/drawing/2014/main" val="4082806930"/>
                  </a:ext>
                </a:extLst>
              </a:tr>
              <a:tr h="0">
                <a:tc>
                  <a:txBody>
                    <a:bodyPr/>
                    <a:lstStyle/>
                    <a:p>
                      <a:pPr algn="just"/>
                      <a:r>
                        <a:rPr lang="de-DE" sz="2400" dirty="0"/>
                        <a:t>Pelletierter Kuhmist</a:t>
                      </a:r>
                      <a:r>
                        <a:rPr lang="hu-HU" sz="2400" kern="50" dirty="0">
                          <a:effectLst/>
                        </a:rPr>
                        <a:t> </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tc>
                  <a:txBody>
                    <a:bodyPr/>
                    <a:lstStyle/>
                    <a:p>
                      <a:pPr algn="ctr"/>
                      <a:r>
                        <a:rPr lang="hu-HU" sz="2400" kern="50" dirty="0">
                          <a:effectLst/>
                        </a:rPr>
                        <a:t>97,43</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extLst>
                  <a:ext uri="{0D108BD9-81ED-4DB2-BD59-A6C34878D82A}">
                    <a16:rowId xmlns:a16="http://schemas.microsoft.com/office/drawing/2014/main" val="3276669503"/>
                  </a:ext>
                </a:extLst>
              </a:tr>
              <a:tr h="0">
                <a:tc>
                  <a:txBody>
                    <a:bodyPr/>
                    <a:lstStyle/>
                    <a:p>
                      <a:pPr algn="just"/>
                      <a:r>
                        <a:rPr lang="hu-HU" sz="2400" kern="50" dirty="0">
                          <a:effectLst/>
                        </a:rPr>
                        <a:t>1-2 mm, </a:t>
                      </a:r>
                      <a:r>
                        <a:rPr lang="hu-HU" sz="2400" kern="50" dirty="0" err="1">
                          <a:effectLst/>
                        </a:rPr>
                        <a:t>p</a:t>
                      </a:r>
                      <a:r>
                        <a:rPr lang="hu-HU" sz="2400" b="0" i="0" kern="1200" dirty="0" err="1">
                          <a:solidFill>
                            <a:schemeClr val="dk1"/>
                          </a:solidFill>
                          <a:latin typeface="+mn-lt"/>
                          <a:ea typeface="+mn-ea"/>
                          <a:cs typeface="+mn-cs"/>
                        </a:rPr>
                        <a:t>elletierter</a:t>
                      </a:r>
                      <a:r>
                        <a:rPr lang="hu-HU" sz="2400" b="0" i="0" kern="1200" dirty="0">
                          <a:solidFill>
                            <a:schemeClr val="dk1"/>
                          </a:solidFill>
                          <a:latin typeface="+mn-lt"/>
                          <a:ea typeface="+mn-ea"/>
                          <a:cs typeface="+mn-cs"/>
                        </a:rPr>
                        <a:t> </a:t>
                      </a:r>
                      <a:r>
                        <a:rPr lang="hu-HU" sz="2400" b="0" i="0" kern="1200" dirty="0" err="1">
                          <a:solidFill>
                            <a:schemeClr val="dk1"/>
                          </a:solidFill>
                          <a:latin typeface="+mn-lt"/>
                          <a:ea typeface="+mn-ea"/>
                          <a:cs typeface="+mn-cs"/>
                        </a:rPr>
                        <a:t>Geflügelmist</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tc>
                  <a:txBody>
                    <a:bodyPr/>
                    <a:lstStyle/>
                    <a:p>
                      <a:pPr algn="ctr"/>
                      <a:r>
                        <a:rPr lang="hu-HU" sz="2400" kern="50" dirty="0">
                          <a:effectLst/>
                        </a:rPr>
                        <a:t>50,15</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extLst>
                  <a:ext uri="{0D108BD9-81ED-4DB2-BD59-A6C34878D82A}">
                    <a16:rowId xmlns:a16="http://schemas.microsoft.com/office/drawing/2014/main" val="866176420"/>
                  </a:ext>
                </a:extLst>
              </a:tr>
              <a:tr h="129768">
                <a:tc>
                  <a:txBody>
                    <a:bodyPr/>
                    <a:lstStyle/>
                    <a:p>
                      <a:pPr algn="just"/>
                      <a:r>
                        <a:rPr lang="hu-HU" sz="2400" kern="50" dirty="0">
                          <a:effectLst/>
                        </a:rPr>
                        <a:t>2-5 mm, </a:t>
                      </a:r>
                      <a:r>
                        <a:rPr lang="hu-HU" sz="2400" kern="50" dirty="0" err="1">
                          <a:effectLst/>
                        </a:rPr>
                        <a:t>p</a:t>
                      </a:r>
                      <a:r>
                        <a:rPr lang="hu-HU" sz="2400" b="0" i="0" kern="1200" dirty="0" err="1">
                          <a:solidFill>
                            <a:schemeClr val="dk1"/>
                          </a:solidFill>
                          <a:latin typeface="+mn-lt"/>
                          <a:ea typeface="+mn-ea"/>
                          <a:cs typeface="+mn-cs"/>
                        </a:rPr>
                        <a:t>elletierter</a:t>
                      </a:r>
                      <a:r>
                        <a:rPr lang="hu-HU" sz="2400" b="0" i="0" kern="1200" dirty="0">
                          <a:solidFill>
                            <a:schemeClr val="dk1"/>
                          </a:solidFill>
                          <a:latin typeface="+mn-lt"/>
                          <a:ea typeface="+mn-ea"/>
                          <a:cs typeface="+mn-cs"/>
                        </a:rPr>
                        <a:t> </a:t>
                      </a:r>
                      <a:r>
                        <a:rPr lang="hu-HU" sz="2400" b="0" i="0" kern="1200" dirty="0" err="1">
                          <a:solidFill>
                            <a:schemeClr val="dk1"/>
                          </a:solidFill>
                          <a:latin typeface="+mn-lt"/>
                          <a:ea typeface="+mn-ea"/>
                          <a:cs typeface="+mn-cs"/>
                        </a:rPr>
                        <a:t>Geflügelmist</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tc>
                  <a:txBody>
                    <a:bodyPr/>
                    <a:lstStyle/>
                    <a:p>
                      <a:pPr algn="ctr"/>
                      <a:r>
                        <a:rPr lang="hu-HU" sz="2400" kern="50" dirty="0">
                          <a:effectLst/>
                        </a:rPr>
                        <a:t>80,84</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extLst>
                  <a:ext uri="{0D108BD9-81ED-4DB2-BD59-A6C34878D82A}">
                    <a16:rowId xmlns:a16="http://schemas.microsoft.com/office/drawing/2014/main" val="29651655"/>
                  </a:ext>
                </a:extLst>
              </a:tr>
              <a:tr h="0">
                <a:tc>
                  <a:txBody>
                    <a:bodyPr/>
                    <a:lstStyle/>
                    <a:p>
                      <a:r>
                        <a:rPr lang="de-DE" sz="2400" dirty="0" err="1"/>
                        <a:t>Bodenverbesserer</a:t>
                      </a:r>
                      <a:r>
                        <a:rPr lang="hu-HU" sz="2400" kern="50" dirty="0">
                          <a:effectLst/>
                        </a:rPr>
                        <a:t>-1</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tc>
                  <a:txBody>
                    <a:bodyPr/>
                    <a:lstStyle/>
                    <a:p>
                      <a:pPr algn="ctr"/>
                      <a:r>
                        <a:rPr lang="hu-HU" sz="2400" kern="50" dirty="0">
                          <a:effectLst/>
                        </a:rPr>
                        <a:t>94,03</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extLst>
                  <a:ext uri="{0D108BD9-81ED-4DB2-BD59-A6C34878D82A}">
                    <a16:rowId xmlns:a16="http://schemas.microsoft.com/office/drawing/2014/main" val="2013544012"/>
                  </a:ext>
                </a:extLst>
              </a:tr>
              <a:tr h="0">
                <a:tc>
                  <a:txBody>
                    <a:bodyPr/>
                    <a:lstStyle/>
                    <a:p>
                      <a:pPr algn="just"/>
                      <a:r>
                        <a:rPr lang="de-DE" sz="2400" dirty="0" err="1"/>
                        <a:t>Bodenverbesserer</a:t>
                      </a:r>
                      <a:r>
                        <a:rPr lang="hu-HU" sz="2400" kern="50" dirty="0">
                          <a:effectLst/>
                          <a:latin typeface="Times New Roman" panose="02020603050405020304" pitchFamily="18" charset="0"/>
                          <a:ea typeface="SimSun" panose="02010600030101010101" pitchFamily="2" charset="-122"/>
                          <a:cs typeface="Arial" panose="020B0604020202020204" pitchFamily="34" charset="0"/>
                        </a:rPr>
                        <a:t>-2</a:t>
                      </a:r>
                    </a:p>
                  </a:txBody>
                  <a:tcPr marL="34925" marR="34925" marT="34925" marB="34925"/>
                </a:tc>
                <a:tc>
                  <a:txBody>
                    <a:bodyPr/>
                    <a:lstStyle/>
                    <a:p>
                      <a:pPr algn="ctr"/>
                      <a:r>
                        <a:rPr lang="hu-HU" sz="2400" kern="50" dirty="0">
                          <a:effectLst/>
                        </a:rPr>
                        <a:t>88,53</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extLst>
                  <a:ext uri="{0D108BD9-81ED-4DB2-BD59-A6C34878D82A}">
                    <a16:rowId xmlns:a16="http://schemas.microsoft.com/office/drawing/2014/main" val="2892127344"/>
                  </a:ext>
                </a:extLst>
              </a:tr>
              <a:tr h="0">
                <a:tc>
                  <a:txBody>
                    <a:bodyPr/>
                    <a:lstStyle/>
                    <a:p>
                      <a:pPr algn="just"/>
                      <a:r>
                        <a:rPr lang="de-DE" sz="2400" dirty="0" err="1"/>
                        <a:t>Bodenverbesserer</a:t>
                      </a:r>
                      <a:r>
                        <a:rPr lang="hu-HU" sz="2400" kern="50" dirty="0">
                          <a:effectLst/>
                          <a:latin typeface="Times New Roman" panose="02020603050405020304" pitchFamily="18" charset="0"/>
                          <a:ea typeface="SimSun" panose="02010600030101010101" pitchFamily="2" charset="-122"/>
                          <a:cs typeface="Arial" panose="020B0604020202020204" pitchFamily="34" charset="0"/>
                        </a:rPr>
                        <a:t>-3</a:t>
                      </a:r>
                    </a:p>
                  </a:txBody>
                  <a:tcPr marL="34925" marR="34925" marT="34925" marB="34925"/>
                </a:tc>
                <a:tc>
                  <a:txBody>
                    <a:bodyPr/>
                    <a:lstStyle/>
                    <a:p>
                      <a:pPr algn="ctr"/>
                      <a:r>
                        <a:rPr lang="hu-HU" sz="2400" kern="50" dirty="0">
                          <a:effectLst/>
                        </a:rPr>
                        <a:t>96,16</a:t>
                      </a:r>
                      <a:endParaRPr lang="hu-HU" sz="24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34925" marR="34925" marT="34925" marB="34925"/>
                </a:tc>
                <a:extLst>
                  <a:ext uri="{0D108BD9-81ED-4DB2-BD59-A6C34878D82A}">
                    <a16:rowId xmlns:a16="http://schemas.microsoft.com/office/drawing/2014/main" val="102982849"/>
                  </a:ext>
                </a:extLst>
              </a:tr>
            </a:tbl>
          </a:graphicData>
        </a:graphic>
      </p:graphicFrame>
      <p:sp>
        <p:nvSpPr>
          <p:cNvPr id="5" name="Szövegdoboz 4">
            <a:extLst>
              <a:ext uri="{FF2B5EF4-FFF2-40B4-BE49-F238E27FC236}">
                <a16:creationId xmlns:a16="http://schemas.microsoft.com/office/drawing/2014/main" id="{B954AB73-EF59-4149-633E-386A7B025B45}"/>
              </a:ext>
            </a:extLst>
          </p:cNvPr>
          <p:cNvSpPr txBox="1"/>
          <p:nvPr/>
        </p:nvSpPr>
        <p:spPr>
          <a:xfrm>
            <a:off x="966428" y="5263262"/>
            <a:ext cx="7211144" cy="1569660"/>
          </a:xfrm>
          <a:prstGeom prst="rect">
            <a:avLst/>
          </a:prstGeom>
          <a:noFill/>
        </p:spPr>
        <p:txBody>
          <a:bodyPr wrap="square" rtlCol="0">
            <a:spAutoFit/>
          </a:bodyPr>
          <a:lstStyle/>
          <a:p>
            <a:r>
              <a:rPr lang="de-DE" sz="2400" dirty="0"/>
              <a:t>Basierend auf den Testergebnissen kann festgestellt werden, dass die Verschleißfestigkeitswerte eine signifikante Abweichung innerhalb des 50-98 %-Du %-Intervalls aufwiesen.</a:t>
            </a:r>
            <a:endParaRPr lang="hu-HU" sz="2400" dirty="0"/>
          </a:p>
        </p:txBody>
      </p:sp>
      <p:sp>
        <p:nvSpPr>
          <p:cNvPr id="6" name="Dia számának helye 5"/>
          <p:cNvSpPr>
            <a:spLocks noGrp="1"/>
          </p:cNvSpPr>
          <p:nvPr>
            <p:ph type="sldNum" sz="quarter" idx="12"/>
          </p:nvPr>
        </p:nvSpPr>
        <p:spPr/>
        <p:txBody>
          <a:bodyPr/>
          <a:lstStyle/>
          <a:p>
            <a:fld id="{F6C91AFA-FDDB-477A-87D8-B48E4808EF4E}" type="slidenum">
              <a:rPr lang="hu-HU" smtClean="0"/>
              <a:pPr/>
              <a:t>9</a:t>
            </a:fld>
            <a:endParaRPr lang="hu-HU"/>
          </a:p>
        </p:txBody>
      </p:sp>
    </p:spTree>
    <p:extLst>
      <p:ext uri="{BB962C8B-B14F-4D97-AF65-F5344CB8AC3E}">
        <p14:creationId xmlns:p14="http://schemas.microsoft.com/office/powerpoint/2010/main" val="1192347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B5A1085-E3A4-32DD-86BD-AB87A3F9CA2C}"/>
              </a:ext>
            </a:extLst>
          </p:cNvPr>
          <p:cNvSpPr>
            <a:spLocks noGrp="1"/>
          </p:cNvSpPr>
          <p:nvPr>
            <p:ph type="title"/>
          </p:nvPr>
        </p:nvSpPr>
        <p:spPr/>
        <p:txBody>
          <a:bodyPr>
            <a:noAutofit/>
          </a:bodyPr>
          <a:lstStyle/>
          <a:p>
            <a:r>
              <a:rPr lang="de-DE" sz="2800" dirty="0"/>
              <a:t>Ausbringen pelletierter organischer Düngemittelpräparate mit Aussaat in einem Arbeitsgang</a:t>
            </a:r>
            <a:r>
              <a:rPr lang="hu-HU" sz="2800" b="1" dirty="0">
                <a:solidFill>
                  <a:schemeClr val="accent3">
                    <a:lumMod val="50000"/>
                  </a:schemeClr>
                </a:solidFill>
              </a:rPr>
              <a:t>  </a:t>
            </a:r>
          </a:p>
        </p:txBody>
      </p:sp>
      <p:sp>
        <p:nvSpPr>
          <p:cNvPr id="3" name="Tartalom helye 2">
            <a:extLst>
              <a:ext uri="{FF2B5EF4-FFF2-40B4-BE49-F238E27FC236}">
                <a16:creationId xmlns:a16="http://schemas.microsoft.com/office/drawing/2014/main" id="{0EB156D8-636B-BAFA-5CC5-E135C1172D35}"/>
              </a:ext>
            </a:extLst>
          </p:cNvPr>
          <p:cNvSpPr>
            <a:spLocks noGrp="1"/>
          </p:cNvSpPr>
          <p:nvPr>
            <p:ph idx="1"/>
          </p:nvPr>
        </p:nvSpPr>
        <p:spPr/>
        <p:txBody>
          <a:bodyPr>
            <a:normAutofit fontScale="85000" lnSpcReduction="20000"/>
          </a:bodyPr>
          <a:lstStyle/>
          <a:p>
            <a:r>
              <a:rPr lang="de-DE" dirty="0"/>
              <a:t>Pelletierte organische Düngemittelpräparate mit einem Durchmesser von 3-4 mm. </a:t>
            </a:r>
            <a:endParaRPr lang="hu-HU" dirty="0"/>
          </a:p>
          <a:p>
            <a:r>
              <a:rPr lang="de-DE" dirty="0"/>
              <a:t>Reduzierung der Länge von </a:t>
            </a:r>
            <a:r>
              <a:rPr lang="de-DE" dirty="0" err="1"/>
              <a:t>Pelletaggregaten</a:t>
            </a:r>
            <a:r>
              <a:rPr lang="de-DE" dirty="0"/>
              <a:t>, vorzugsweise 4*4, 6*6 mm Aggregate. Das Volumengewicht von pelletierten organischen Düngemitteln beträgt 0,55–0,6 t/m3 im Vergleich zu Kunstdünger, wobei Werte nahe 1 gemessen werden können. </a:t>
            </a:r>
            <a:endParaRPr lang="hu-HU" dirty="0"/>
          </a:p>
          <a:p>
            <a:r>
              <a:rPr lang="de-DE" dirty="0"/>
              <a:t>Die Erhöhung der Aufnahmekapazität des </a:t>
            </a:r>
            <a:r>
              <a:rPr lang="de-DE" dirty="0" err="1"/>
              <a:t>Düngerstreuers</a:t>
            </a:r>
            <a:r>
              <a:rPr lang="de-DE" dirty="0"/>
              <a:t> ist für den ordnungsgemäßen Einsatz von entscheidender Bedeutung. Optimierung und Anpassung des Streuverhältnisses.</a:t>
            </a:r>
            <a:endParaRPr lang="hu-HU" dirty="0"/>
          </a:p>
        </p:txBody>
      </p:sp>
      <p:sp>
        <p:nvSpPr>
          <p:cNvPr id="4" name="Dia számának helye 3"/>
          <p:cNvSpPr>
            <a:spLocks noGrp="1"/>
          </p:cNvSpPr>
          <p:nvPr>
            <p:ph type="sldNum" sz="quarter" idx="12"/>
          </p:nvPr>
        </p:nvSpPr>
        <p:spPr/>
        <p:txBody>
          <a:bodyPr/>
          <a:lstStyle/>
          <a:p>
            <a:fld id="{F6C91AFA-FDDB-477A-87D8-B48E4808EF4E}" type="slidenum">
              <a:rPr lang="hu-HU" smtClean="0"/>
              <a:pPr/>
              <a:t>10</a:t>
            </a:fld>
            <a:endParaRPr lang="hu-HU"/>
          </a:p>
        </p:txBody>
      </p:sp>
    </p:spTree>
    <p:extLst>
      <p:ext uri="{BB962C8B-B14F-4D97-AF65-F5344CB8AC3E}">
        <p14:creationId xmlns:p14="http://schemas.microsoft.com/office/powerpoint/2010/main" val="1970118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CF99309-3FA3-AA48-6249-7571E6CFEFA8}"/>
              </a:ext>
            </a:extLst>
          </p:cNvPr>
          <p:cNvSpPr>
            <a:spLocks noGrp="1"/>
          </p:cNvSpPr>
          <p:nvPr>
            <p:ph type="title"/>
          </p:nvPr>
        </p:nvSpPr>
        <p:spPr/>
        <p:txBody>
          <a:bodyPr>
            <a:normAutofit fontScale="90000"/>
          </a:bodyPr>
          <a:lstStyle/>
          <a:p>
            <a:r>
              <a:rPr lang="de-DE" sz="2800" dirty="0"/>
              <a:t>Grunddüngung mit kompostiertem landwirtschaftlichen Biogasanlagenmist (</a:t>
            </a:r>
            <a:r>
              <a:rPr lang="de-DE" sz="2800" dirty="0" err="1"/>
              <a:t>Gärrest</a:t>
            </a:r>
            <a:r>
              <a:rPr lang="de-DE" sz="2800" dirty="0"/>
              <a:t>): 2020-2022</a:t>
            </a:r>
            <a:endParaRPr lang="hu-HU" sz="2800" b="1" dirty="0">
              <a:solidFill>
                <a:schemeClr val="accent3">
                  <a:lumMod val="50000"/>
                </a:schemeClr>
              </a:solidFill>
            </a:endParaRPr>
          </a:p>
        </p:txBody>
      </p:sp>
      <p:pic>
        <p:nvPicPr>
          <p:cNvPr id="5" name="Tartalom helye 4">
            <a:extLst>
              <a:ext uri="{FF2B5EF4-FFF2-40B4-BE49-F238E27FC236}">
                <a16:creationId xmlns:a16="http://schemas.microsoft.com/office/drawing/2014/main" id="{68C1B344-1729-03EE-3F6C-102ACFB43E4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7250" y="1700808"/>
            <a:ext cx="4076270" cy="3057203"/>
          </a:xfrm>
        </p:spPr>
      </p:pic>
      <p:pic>
        <p:nvPicPr>
          <p:cNvPr id="7" name="Kép 6">
            <a:extLst>
              <a:ext uri="{FF2B5EF4-FFF2-40B4-BE49-F238E27FC236}">
                <a16:creationId xmlns:a16="http://schemas.microsoft.com/office/drawing/2014/main" id="{BDB4CB37-CEFE-622F-D4D9-37E44C1D08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1586824"/>
            <a:ext cx="4248472" cy="3186354"/>
          </a:xfrm>
          <a:prstGeom prst="rect">
            <a:avLst/>
          </a:prstGeom>
        </p:spPr>
      </p:pic>
      <p:pic>
        <p:nvPicPr>
          <p:cNvPr id="11" name="Kép 10">
            <a:extLst>
              <a:ext uri="{FF2B5EF4-FFF2-40B4-BE49-F238E27FC236}">
                <a16:creationId xmlns:a16="http://schemas.microsoft.com/office/drawing/2014/main" id="{6AA14637-01CE-2ED6-314E-8207C87174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03748" y="3564014"/>
            <a:ext cx="4248473" cy="3186355"/>
          </a:xfrm>
          <a:prstGeom prst="rect">
            <a:avLst/>
          </a:prstGeom>
        </p:spPr>
      </p:pic>
      <p:sp>
        <p:nvSpPr>
          <p:cNvPr id="6" name="Dia számának helye 5"/>
          <p:cNvSpPr>
            <a:spLocks noGrp="1"/>
          </p:cNvSpPr>
          <p:nvPr>
            <p:ph type="sldNum" sz="quarter" idx="12"/>
          </p:nvPr>
        </p:nvSpPr>
        <p:spPr/>
        <p:txBody>
          <a:bodyPr/>
          <a:lstStyle/>
          <a:p>
            <a:fld id="{F6C91AFA-FDDB-477A-87D8-B48E4808EF4E}" type="slidenum">
              <a:rPr lang="hu-HU" smtClean="0"/>
              <a:pPr/>
              <a:t>11</a:t>
            </a:fld>
            <a:endParaRPr lang="hu-HU"/>
          </a:p>
        </p:txBody>
      </p:sp>
    </p:spTree>
    <p:extLst>
      <p:ext uri="{BB962C8B-B14F-4D97-AF65-F5344CB8AC3E}">
        <p14:creationId xmlns:p14="http://schemas.microsoft.com/office/powerpoint/2010/main" val="1683257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9D42D05-D519-5154-797E-34E4C967C3CE}"/>
              </a:ext>
            </a:extLst>
          </p:cNvPr>
          <p:cNvSpPr>
            <a:spLocks noGrp="1"/>
          </p:cNvSpPr>
          <p:nvPr>
            <p:ph type="title"/>
          </p:nvPr>
        </p:nvSpPr>
        <p:spPr/>
        <p:txBody>
          <a:bodyPr>
            <a:normAutofit fontScale="90000"/>
          </a:bodyPr>
          <a:lstStyle/>
          <a:p>
            <a:r>
              <a:rPr lang="de-DE" sz="3200" dirty="0"/>
              <a:t>Ausbringen von pelletiertem organischem Dünger in einem Durchgang mit der Aussaat, 2021-2022</a:t>
            </a:r>
            <a:r>
              <a:rPr lang="hu-HU" sz="3200" b="1" dirty="0">
                <a:solidFill>
                  <a:schemeClr val="accent3">
                    <a:lumMod val="50000"/>
                  </a:schemeClr>
                </a:solidFill>
              </a:rPr>
              <a:t> </a:t>
            </a:r>
          </a:p>
        </p:txBody>
      </p:sp>
      <p:pic>
        <p:nvPicPr>
          <p:cNvPr id="5" name="Tartalom helye 4">
            <a:extLst>
              <a:ext uri="{FF2B5EF4-FFF2-40B4-BE49-F238E27FC236}">
                <a16:creationId xmlns:a16="http://schemas.microsoft.com/office/drawing/2014/main" id="{0C6BA00F-0B35-EE60-8BCA-B9F3CB7B45E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99592" y="1513503"/>
            <a:ext cx="4460313" cy="3345235"/>
          </a:xfrm>
        </p:spPr>
      </p:pic>
      <p:pic>
        <p:nvPicPr>
          <p:cNvPr id="7" name="Kép 6">
            <a:extLst>
              <a:ext uri="{FF2B5EF4-FFF2-40B4-BE49-F238E27FC236}">
                <a16:creationId xmlns:a16="http://schemas.microsoft.com/office/drawing/2014/main" id="{026A6CBA-A53C-41E9-9124-931952B428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1999" y="2506218"/>
            <a:ext cx="4460314" cy="3345235"/>
          </a:xfrm>
          <a:prstGeom prst="rect">
            <a:avLst/>
          </a:prstGeom>
        </p:spPr>
      </p:pic>
      <p:pic>
        <p:nvPicPr>
          <p:cNvPr id="11" name="Kép 10">
            <a:extLst>
              <a:ext uri="{FF2B5EF4-FFF2-40B4-BE49-F238E27FC236}">
                <a16:creationId xmlns:a16="http://schemas.microsoft.com/office/drawing/2014/main" id="{4B8B498A-0D88-2BC4-49DC-DF5A5BD400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778451"/>
            <a:ext cx="4176122" cy="3132091"/>
          </a:xfrm>
          <a:prstGeom prst="rect">
            <a:avLst/>
          </a:prstGeom>
        </p:spPr>
      </p:pic>
      <p:sp>
        <p:nvSpPr>
          <p:cNvPr id="6" name="Dia számának helye 5"/>
          <p:cNvSpPr>
            <a:spLocks noGrp="1"/>
          </p:cNvSpPr>
          <p:nvPr>
            <p:ph type="sldNum" sz="quarter" idx="12"/>
          </p:nvPr>
        </p:nvSpPr>
        <p:spPr/>
        <p:txBody>
          <a:bodyPr/>
          <a:lstStyle/>
          <a:p>
            <a:fld id="{F6C91AFA-FDDB-477A-87D8-B48E4808EF4E}" type="slidenum">
              <a:rPr lang="hu-HU" smtClean="0"/>
              <a:pPr/>
              <a:t>12</a:t>
            </a:fld>
            <a:endParaRPr lang="hu-HU"/>
          </a:p>
        </p:txBody>
      </p:sp>
    </p:spTree>
    <p:extLst>
      <p:ext uri="{BB962C8B-B14F-4D97-AF65-F5344CB8AC3E}">
        <p14:creationId xmlns:p14="http://schemas.microsoft.com/office/powerpoint/2010/main" val="73568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F7B11AB-6819-A496-F0D2-43388767D8A5}"/>
              </a:ext>
            </a:extLst>
          </p:cNvPr>
          <p:cNvSpPr>
            <a:spLocks noGrp="1"/>
          </p:cNvSpPr>
          <p:nvPr>
            <p:ph type="title"/>
          </p:nvPr>
        </p:nvSpPr>
        <p:spPr/>
        <p:txBody>
          <a:bodyPr>
            <a:normAutofit fontScale="90000"/>
          </a:bodyPr>
          <a:lstStyle/>
          <a:p>
            <a:br>
              <a:rPr lang="de-DE" sz="2800" dirty="0"/>
            </a:br>
            <a:r>
              <a:rPr lang="de-DE" sz="2800" dirty="0"/>
              <a:t>Praktische Aspekte der Ausbringung pelletierter und granulierter organischer Düngemittel in einem Arbeitsgang mit der Aussaat</a:t>
            </a:r>
            <a:endParaRPr lang="hu-HU" sz="2800" b="1" dirty="0">
              <a:solidFill>
                <a:schemeClr val="accent3">
                  <a:lumMod val="50000"/>
                </a:schemeClr>
              </a:solidFill>
            </a:endParaRPr>
          </a:p>
        </p:txBody>
      </p:sp>
      <p:sp>
        <p:nvSpPr>
          <p:cNvPr id="3" name="Tartalom helye 2">
            <a:extLst>
              <a:ext uri="{FF2B5EF4-FFF2-40B4-BE49-F238E27FC236}">
                <a16:creationId xmlns:a16="http://schemas.microsoft.com/office/drawing/2014/main" id="{CBB0BE92-F767-330C-EDE2-CA9168ECA94E}"/>
              </a:ext>
            </a:extLst>
          </p:cNvPr>
          <p:cNvSpPr>
            <a:spLocks noGrp="1"/>
          </p:cNvSpPr>
          <p:nvPr>
            <p:ph idx="1"/>
          </p:nvPr>
        </p:nvSpPr>
        <p:spPr/>
        <p:txBody>
          <a:bodyPr>
            <a:normAutofit/>
          </a:bodyPr>
          <a:lstStyle/>
          <a:p>
            <a:r>
              <a:rPr lang="de-DE" sz="2000" dirty="0"/>
              <a:t>Sämaschine mit </a:t>
            </a:r>
            <a:r>
              <a:rPr lang="de-DE" sz="2000" dirty="0" err="1"/>
              <a:t>Düngerstreuer</a:t>
            </a:r>
            <a:r>
              <a:rPr lang="de-DE" sz="2000" dirty="0"/>
              <a:t>-Adapter Das durchschnittliche Volumengewicht pelletierter organischer Düngemittelpräparate beträgt 500–550 kg/m3 Am besten mit einem Düngertank mit einem Fassungsvermögen von mindestens 3.000 Litern Anwendung,</a:t>
            </a:r>
            <a:endParaRPr lang="hu-HU" sz="2000" dirty="0"/>
          </a:p>
          <a:p>
            <a:r>
              <a:rPr lang="de-DE" sz="2000" dirty="0"/>
              <a:t> Dosierung: maximal 300 kg/ha, direkt ins </a:t>
            </a:r>
            <a:r>
              <a:rPr lang="de-DE" sz="2000" dirty="0" err="1"/>
              <a:t>Saatbett</a:t>
            </a:r>
            <a:r>
              <a:rPr lang="de-DE" sz="2000" dirty="0"/>
              <a:t> Kontrolle: Durchführung eines Trockenwalztests, ähnlich wie beim Saatgut</a:t>
            </a:r>
            <a:endParaRPr lang="hu-HU" sz="2000" dirty="0"/>
          </a:p>
        </p:txBody>
      </p:sp>
      <p:pic>
        <p:nvPicPr>
          <p:cNvPr id="5" name="Kép 4">
            <a:extLst>
              <a:ext uri="{FF2B5EF4-FFF2-40B4-BE49-F238E27FC236}">
                <a16:creationId xmlns:a16="http://schemas.microsoft.com/office/drawing/2014/main" id="{64FF6CFB-3BEC-EBA9-8883-E46B0C941F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8" y="4162762"/>
            <a:ext cx="2939819" cy="2204864"/>
          </a:xfrm>
          <a:prstGeom prst="rect">
            <a:avLst/>
          </a:prstGeom>
        </p:spPr>
      </p:pic>
      <p:pic>
        <p:nvPicPr>
          <p:cNvPr id="7" name="Kép 6">
            <a:extLst>
              <a:ext uri="{FF2B5EF4-FFF2-40B4-BE49-F238E27FC236}">
                <a16:creationId xmlns:a16="http://schemas.microsoft.com/office/drawing/2014/main" id="{37E4B54B-955F-8C6D-8367-5ED1D26510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4751" y="4155368"/>
            <a:ext cx="2939819" cy="2204864"/>
          </a:xfrm>
          <a:prstGeom prst="rect">
            <a:avLst/>
          </a:prstGeom>
        </p:spPr>
      </p:pic>
      <p:sp>
        <p:nvSpPr>
          <p:cNvPr id="6" name="Dia számának helye 5"/>
          <p:cNvSpPr>
            <a:spLocks noGrp="1"/>
          </p:cNvSpPr>
          <p:nvPr>
            <p:ph type="sldNum" sz="quarter" idx="12"/>
          </p:nvPr>
        </p:nvSpPr>
        <p:spPr/>
        <p:txBody>
          <a:bodyPr/>
          <a:lstStyle/>
          <a:p>
            <a:fld id="{F6C91AFA-FDDB-477A-87D8-B48E4808EF4E}" type="slidenum">
              <a:rPr lang="hu-HU" smtClean="0"/>
              <a:pPr/>
              <a:t>13</a:t>
            </a:fld>
            <a:endParaRPr lang="hu-HU"/>
          </a:p>
        </p:txBody>
      </p:sp>
    </p:spTree>
    <p:extLst>
      <p:ext uri="{BB962C8B-B14F-4D97-AF65-F5344CB8AC3E}">
        <p14:creationId xmlns:p14="http://schemas.microsoft.com/office/powerpoint/2010/main" val="1446251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03EF3FA-E28E-AD1F-3227-DB0D66FC0CAC}"/>
              </a:ext>
            </a:extLst>
          </p:cNvPr>
          <p:cNvSpPr>
            <a:spLocks noGrp="1"/>
          </p:cNvSpPr>
          <p:nvPr>
            <p:ph type="title"/>
          </p:nvPr>
        </p:nvSpPr>
        <p:spPr/>
        <p:txBody>
          <a:bodyPr>
            <a:normAutofit/>
          </a:bodyPr>
          <a:lstStyle/>
          <a:p>
            <a:r>
              <a:rPr lang="de-DE" sz="3200" dirty="0"/>
              <a:t>Werbe- und Informationsaktivitäten der GRANOFARM-Gruppe (2)</a:t>
            </a:r>
            <a:endParaRPr lang="hu-HU" sz="3200" b="1" dirty="0">
              <a:solidFill>
                <a:schemeClr val="accent3">
                  <a:lumMod val="50000"/>
                </a:schemeClr>
              </a:solidFill>
            </a:endParaRPr>
          </a:p>
        </p:txBody>
      </p:sp>
      <p:pic>
        <p:nvPicPr>
          <p:cNvPr id="7" name="Tartalom helye 6">
            <a:extLst>
              <a:ext uri="{FF2B5EF4-FFF2-40B4-BE49-F238E27FC236}">
                <a16:creationId xmlns:a16="http://schemas.microsoft.com/office/drawing/2014/main" id="{E5EB8AFC-70E2-8425-B758-2450B61C949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1" y="1268760"/>
            <a:ext cx="6034617" cy="4525963"/>
          </a:xfrm>
        </p:spPr>
      </p:pic>
      <p:sp>
        <p:nvSpPr>
          <p:cNvPr id="8" name="Szövegdoboz 7">
            <a:extLst>
              <a:ext uri="{FF2B5EF4-FFF2-40B4-BE49-F238E27FC236}">
                <a16:creationId xmlns:a16="http://schemas.microsoft.com/office/drawing/2014/main" id="{B470CC12-1934-DE58-BE35-8E373AE533A7}"/>
              </a:ext>
            </a:extLst>
          </p:cNvPr>
          <p:cNvSpPr txBox="1"/>
          <p:nvPr/>
        </p:nvSpPr>
        <p:spPr>
          <a:xfrm>
            <a:off x="1043608" y="6093296"/>
            <a:ext cx="6840760" cy="523220"/>
          </a:xfrm>
          <a:prstGeom prst="rect">
            <a:avLst/>
          </a:prstGeom>
          <a:noFill/>
        </p:spPr>
        <p:txBody>
          <a:bodyPr wrap="square" rtlCol="0">
            <a:spAutoFit/>
          </a:bodyPr>
          <a:lstStyle/>
          <a:p>
            <a:pPr algn="ctr"/>
            <a:r>
              <a:rPr lang="de-DE" sz="2800" dirty="0"/>
              <a:t>Feldbesichtigung am 13. Juli 2021</a:t>
            </a:r>
            <a:r>
              <a:rPr lang="hu-HU" sz="2800" dirty="0"/>
              <a:t> </a:t>
            </a:r>
          </a:p>
        </p:txBody>
      </p:sp>
      <p:sp>
        <p:nvSpPr>
          <p:cNvPr id="5" name="Dia számának helye 4"/>
          <p:cNvSpPr>
            <a:spLocks noGrp="1"/>
          </p:cNvSpPr>
          <p:nvPr>
            <p:ph type="sldNum" sz="quarter" idx="12"/>
          </p:nvPr>
        </p:nvSpPr>
        <p:spPr/>
        <p:txBody>
          <a:bodyPr/>
          <a:lstStyle/>
          <a:p>
            <a:fld id="{F6C91AFA-FDDB-477A-87D8-B48E4808EF4E}" type="slidenum">
              <a:rPr lang="hu-HU" smtClean="0"/>
              <a:pPr/>
              <a:t>14</a:t>
            </a:fld>
            <a:endParaRPr lang="hu-HU"/>
          </a:p>
        </p:txBody>
      </p:sp>
    </p:spTree>
    <p:extLst>
      <p:ext uri="{BB962C8B-B14F-4D97-AF65-F5344CB8AC3E}">
        <p14:creationId xmlns:p14="http://schemas.microsoft.com/office/powerpoint/2010/main" val="3309168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50A701A-C19D-7F7E-A70B-159BD40ABF6E}"/>
              </a:ext>
            </a:extLst>
          </p:cNvPr>
          <p:cNvSpPr>
            <a:spLocks noGrp="1"/>
          </p:cNvSpPr>
          <p:nvPr>
            <p:ph type="title"/>
          </p:nvPr>
        </p:nvSpPr>
        <p:spPr/>
        <p:txBody>
          <a:bodyPr>
            <a:normAutofit/>
          </a:bodyPr>
          <a:lstStyle/>
          <a:p>
            <a:r>
              <a:rPr lang="de-DE" sz="3200" dirty="0"/>
              <a:t>Werbe- und Informationsaktivitäten der GRANOFARM-Gruppe (3)</a:t>
            </a:r>
            <a:endParaRPr lang="hu-HU" sz="3200" b="1" dirty="0">
              <a:solidFill>
                <a:schemeClr val="accent3">
                  <a:lumMod val="50000"/>
                </a:schemeClr>
              </a:solidFill>
            </a:endParaRPr>
          </a:p>
        </p:txBody>
      </p:sp>
      <p:pic>
        <p:nvPicPr>
          <p:cNvPr id="5" name="Tartalom helye 4">
            <a:extLst>
              <a:ext uri="{FF2B5EF4-FFF2-40B4-BE49-F238E27FC236}">
                <a16:creationId xmlns:a16="http://schemas.microsoft.com/office/drawing/2014/main" id="{5B2A7CA5-02E7-AF9D-D9BD-E9CC2978572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55466" y="1417638"/>
            <a:ext cx="3394472" cy="4525963"/>
          </a:xfrm>
        </p:spPr>
      </p:pic>
      <p:pic>
        <p:nvPicPr>
          <p:cNvPr id="7" name="Kép 6">
            <a:extLst>
              <a:ext uri="{FF2B5EF4-FFF2-40B4-BE49-F238E27FC236}">
                <a16:creationId xmlns:a16="http://schemas.microsoft.com/office/drawing/2014/main" id="{B1F2CFFD-4DC0-0A49-0148-59C9A9BB11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9938" y="1428480"/>
            <a:ext cx="3394472" cy="4525963"/>
          </a:xfrm>
          <a:prstGeom prst="rect">
            <a:avLst/>
          </a:prstGeom>
        </p:spPr>
      </p:pic>
      <p:sp>
        <p:nvSpPr>
          <p:cNvPr id="8" name="Szövegdoboz 7">
            <a:extLst>
              <a:ext uri="{FF2B5EF4-FFF2-40B4-BE49-F238E27FC236}">
                <a16:creationId xmlns:a16="http://schemas.microsoft.com/office/drawing/2014/main" id="{1A0D21F0-81D4-ED82-2468-D211C0A05706}"/>
              </a:ext>
            </a:extLst>
          </p:cNvPr>
          <p:cNvSpPr txBox="1"/>
          <p:nvPr/>
        </p:nvSpPr>
        <p:spPr>
          <a:xfrm>
            <a:off x="1428728" y="5786454"/>
            <a:ext cx="6644926" cy="830997"/>
          </a:xfrm>
          <a:prstGeom prst="rect">
            <a:avLst/>
          </a:prstGeom>
          <a:noFill/>
        </p:spPr>
        <p:txBody>
          <a:bodyPr wrap="square" rtlCol="0">
            <a:spAutoFit/>
          </a:bodyPr>
          <a:lstStyle/>
          <a:p>
            <a:pPr algn="ctr"/>
            <a:br>
              <a:rPr lang="de-DE" sz="2400" dirty="0"/>
            </a:br>
            <a:r>
              <a:rPr lang="de-DE" sz="2400" dirty="0"/>
              <a:t>Berufstag in Kecskemét, 2. Dezember 2022</a:t>
            </a:r>
            <a:r>
              <a:rPr lang="hu-HU" sz="2400" dirty="0"/>
              <a:t> </a:t>
            </a:r>
          </a:p>
        </p:txBody>
      </p:sp>
      <p:sp>
        <p:nvSpPr>
          <p:cNvPr id="6" name="Dia számának helye 5"/>
          <p:cNvSpPr>
            <a:spLocks noGrp="1"/>
          </p:cNvSpPr>
          <p:nvPr>
            <p:ph type="sldNum" sz="quarter" idx="12"/>
          </p:nvPr>
        </p:nvSpPr>
        <p:spPr/>
        <p:txBody>
          <a:bodyPr/>
          <a:lstStyle/>
          <a:p>
            <a:fld id="{F6C91AFA-FDDB-477A-87D8-B48E4808EF4E}" type="slidenum">
              <a:rPr lang="hu-HU" smtClean="0"/>
              <a:pPr/>
              <a:t>15</a:t>
            </a:fld>
            <a:endParaRPr lang="hu-HU"/>
          </a:p>
        </p:txBody>
      </p:sp>
    </p:spTree>
    <p:extLst>
      <p:ext uri="{BB962C8B-B14F-4D97-AF65-F5344CB8AC3E}">
        <p14:creationId xmlns:p14="http://schemas.microsoft.com/office/powerpoint/2010/main" val="1434045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1E15ACE-DEC4-107E-DC5A-E2AFF77F79B0}"/>
              </a:ext>
            </a:extLst>
          </p:cNvPr>
          <p:cNvSpPr>
            <a:spLocks noGrp="1"/>
          </p:cNvSpPr>
          <p:nvPr>
            <p:ph type="title"/>
          </p:nvPr>
        </p:nvSpPr>
        <p:spPr/>
        <p:txBody>
          <a:bodyPr>
            <a:normAutofit/>
          </a:bodyPr>
          <a:lstStyle/>
          <a:p>
            <a:r>
              <a:rPr lang="de-DE" sz="3200" dirty="0"/>
              <a:t>Werbe- und Informationsaktivitäten der GRANOFARM-Gruppe (4)</a:t>
            </a:r>
            <a:endParaRPr lang="hu-HU" sz="3200" dirty="0"/>
          </a:p>
        </p:txBody>
      </p:sp>
      <p:pic>
        <p:nvPicPr>
          <p:cNvPr id="5" name="Tartalom helye 4">
            <a:extLst>
              <a:ext uri="{FF2B5EF4-FFF2-40B4-BE49-F238E27FC236}">
                <a16:creationId xmlns:a16="http://schemas.microsoft.com/office/drawing/2014/main" id="{90D42F78-DDCB-FCF0-F599-51450A7CD6E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011521"/>
            <a:ext cx="8229600" cy="3703320"/>
          </a:xfrm>
        </p:spPr>
      </p:pic>
      <p:sp>
        <p:nvSpPr>
          <p:cNvPr id="6" name="Szövegdoboz 5">
            <a:extLst>
              <a:ext uri="{FF2B5EF4-FFF2-40B4-BE49-F238E27FC236}">
                <a16:creationId xmlns:a16="http://schemas.microsoft.com/office/drawing/2014/main" id="{42F3DCC3-39EC-BE02-DA7E-557F0BB1580E}"/>
              </a:ext>
            </a:extLst>
          </p:cNvPr>
          <p:cNvSpPr txBox="1"/>
          <p:nvPr/>
        </p:nvSpPr>
        <p:spPr>
          <a:xfrm>
            <a:off x="1403648" y="5752365"/>
            <a:ext cx="6644926" cy="1200329"/>
          </a:xfrm>
          <a:prstGeom prst="rect">
            <a:avLst/>
          </a:prstGeom>
          <a:noFill/>
        </p:spPr>
        <p:txBody>
          <a:bodyPr wrap="square" rtlCol="0">
            <a:spAutoFit/>
          </a:bodyPr>
          <a:lstStyle/>
          <a:p>
            <a:pPr algn="ctr"/>
            <a:r>
              <a:rPr lang="de-DE" sz="2400" dirty="0"/>
              <a:t>Projektabschlussveranstaltung in </a:t>
            </a:r>
            <a:r>
              <a:rPr lang="de-DE" sz="2400" dirty="0" err="1"/>
              <a:t>Gödöllő</a:t>
            </a:r>
            <a:r>
              <a:rPr lang="de-DE" sz="2400" dirty="0"/>
              <a:t>, Ungarische Universität für Landwirtschaft und Biowissenschaften, 6. Dezember 2023.</a:t>
            </a:r>
            <a:endParaRPr lang="hu-HU" sz="2400" dirty="0"/>
          </a:p>
        </p:txBody>
      </p:sp>
      <p:sp>
        <p:nvSpPr>
          <p:cNvPr id="7" name="Dia számának helye 6"/>
          <p:cNvSpPr>
            <a:spLocks noGrp="1"/>
          </p:cNvSpPr>
          <p:nvPr>
            <p:ph type="sldNum" sz="quarter" idx="12"/>
          </p:nvPr>
        </p:nvSpPr>
        <p:spPr/>
        <p:txBody>
          <a:bodyPr/>
          <a:lstStyle/>
          <a:p>
            <a:fld id="{F6C91AFA-FDDB-477A-87D8-B48E4808EF4E}" type="slidenum">
              <a:rPr lang="hu-HU" smtClean="0"/>
              <a:pPr/>
              <a:t>16</a:t>
            </a:fld>
            <a:endParaRPr lang="hu-HU"/>
          </a:p>
        </p:txBody>
      </p:sp>
    </p:spTree>
    <p:extLst>
      <p:ext uri="{BB962C8B-B14F-4D97-AF65-F5344CB8AC3E}">
        <p14:creationId xmlns:p14="http://schemas.microsoft.com/office/powerpoint/2010/main" val="1370171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35C63DC-FBBC-AC10-2336-E702BD1EF929}"/>
              </a:ext>
            </a:extLst>
          </p:cNvPr>
          <p:cNvSpPr>
            <a:spLocks noGrp="1"/>
          </p:cNvSpPr>
          <p:nvPr>
            <p:ph type="title"/>
          </p:nvPr>
        </p:nvSpPr>
        <p:spPr/>
        <p:txBody>
          <a:bodyPr>
            <a:normAutofit/>
          </a:bodyPr>
          <a:lstStyle/>
          <a:p>
            <a:r>
              <a:rPr lang="de-DE" sz="3200" dirty="0"/>
              <a:t>Werbe- und Informationsaktivitäten der GRANOFARM-Gruppe (5)</a:t>
            </a:r>
            <a:endParaRPr lang="hu-HU" sz="3200" dirty="0"/>
          </a:p>
        </p:txBody>
      </p:sp>
      <p:sp>
        <p:nvSpPr>
          <p:cNvPr id="3" name="Tartalom helye 2">
            <a:extLst>
              <a:ext uri="{FF2B5EF4-FFF2-40B4-BE49-F238E27FC236}">
                <a16:creationId xmlns:a16="http://schemas.microsoft.com/office/drawing/2014/main" id="{3E70126B-3B44-073D-2F0E-C0ED0CDBBADC}"/>
              </a:ext>
            </a:extLst>
          </p:cNvPr>
          <p:cNvSpPr>
            <a:spLocks noGrp="1"/>
          </p:cNvSpPr>
          <p:nvPr>
            <p:ph idx="1"/>
          </p:nvPr>
        </p:nvSpPr>
        <p:spPr/>
        <p:txBody>
          <a:bodyPr>
            <a:normAutofit lnSpcReduction="10000"/>
          </a:bodyPr>
          <a:lstStyle/>
          <a:p>
            <a:r>
              <a:rPr lang="de-DE" sz="2400" dirty="0"/>
              <a:t>Profil im Dezember 2023 in die Datenbank des Enterprise Europe Network hochladen; Mitwirkender: mit Unterstützung der Industrie- und Handelskammer </a:t>
            </a:r>
            <a:r>
              <a:rPr lang="de-DE" sz="2400" dirty="0" err="1"/>
              <a:t>Csongrád-Csanádi</a:t>
            </a:r>
            <a:r>
              <a:rPr lang="de-DE" sz="2400" dirty="0"/>
              <a:t> Laden Sie ein Profil in die i2CONNECT-Projektdatenbank hoch. </a:t>
            </a:r>
            <a:endParaRPr lang="hu-HU" sz="2400" dirty="0"/>
          </a:p>
          <a:p>
            <a:r>
              <a:rPr lang="de-DE" sz="2400" dirty="0"/>
              <a:t>Ziel von i2connect ist es, landwirtschaftliche Erzeuger und Forstwirte durch die Weiterentwicklung der Kompetenzen von Beratern und Beratungsorganisationen in interaktive Innovationsprozesse einzubinden und zu unterstützen. Die Förderung von Innovationen ist besonders wichtig, da sie eine Schlüsselrolle bei der Bewältigung oft widersprüchlicher Herausforderungen, bei der kontinuierlichen Anpassung und bei der Nutzung neuer Chancen spielt.</a:t>
            </a:r>
            <a:endParaRPr lang="hu-HU" sz="2400" dirty="0">
              <a:latin typeface="+mj-lt"/>
            </a:endParaRPr>
          </a:p>
        </p:txBody>
      </p:sp>
      <p:sp>
        <p:nvSpPr>
          <p:cNvPr id="4" name="Dia számának helye 3"/>
          <p:cNvSpPr>
            <a:spLocks noGrp="1"/>
          </p:cNvSpPr>
          <p:nvPr>
            <p:ph type="sldNum" sz="quarter" idx="12"/>
          </p:nvPr>
        </p:nvSpPr>
        <p:spPr/>
        <p:txBody>
          <a:bodyPr/>
          <a:lstStyle/>
          <a:p>
            <a:fld id="{F6C91AFA-FDDB-477A-87D8-B48E4808EF4E}" type="slidenum">
              <a:rPr lang="hu-HU" smtClean="0"/>
              <a:pPr/>
              <a:t>17</a:t>
            </a:fld>
            <a:endParaRPr lang="hu-HU"/>
          </a:p>
        </p:txBody>
      </p:sp>
    </p:spTree>
    <p:extLst>
      <p:ext uri="{BB962C8B-B14F-4D97-AF65-F5344CB8AC3E}">
        <p14:creationId xmlns:p14="http://schemas.microsoft.com/office/powerpoint/2010/main" val="258535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Kontakt </a:t>
            </a:r>
          </a:p>
        </p:txBody>
      </p:sp>
      <p:sp>
        <p:nvSpPr>
          <p:cNvPr id="3" name="Tartalom helye 2"/>
          <p:cNvSpPr>
            <a:spLocks noGrp="1"/>
          </p:cNvSpPr>
          <p:nvPr>
            <p:ph idx="1"/>
          </p:nvPr>
        </p:nvSpPr>
        <p:spPr/>
        <p:txBody>
          <a:bodyPr/>
          <a:lstStyle/>
          <a:p>
            <a:pPr>
              <a:buNone/>
            </a:pPr>
            <a:endParaRPr lang="hu-HU" dirty="0"/>
          </a:p>
          <a:p>
            <a:pPr>
              <a:buNone/>
            </a:pPr>
            <a:r>
              <a:rPr lang="hu-HU" dirty="0"/>
              <a:t>Tamás </a:t>
            </a:r>
            <a:r>
              <a:rPr lang="hu-HU" dirty="0" err="1"/>
              <a:t>Szolnoky</a:t>
            </a:r>
            <a:r>
              <a:rPr lang="hu-HU" dirty="0"/>
              <a:t> </a:t>
            </a:r>
            <a:r>
              <a:rPr lang="de-DE" dirty="0"/>
              <a:t>Geschäftsführender Direktor</a:t>
            </a:r>
            <a:endParaRPr lang="hu-HU" dirty="0"/>
          </a:p>
          <a:p>
            <a:pPr>
              <a:buNone/>
            </a:pPr>
            <a:endParaRPr lang="hu-HU" dirty="0"/>
          </a:p>
          <a:p>
            <a:pPr algn="ctr">
              <a:buNone/>
            </a:pPr>
            <a:r>
              <a:rPr lang="hu-HU" dirty="0"/>
              <a:t>E-mail: </a:t>
            </a:r>
            <a:r>
              <a:rPr lang="hu-HU" dirty="0" err="1">
                <a:hlinkClick r:id="rId2"/>
              </a:rPr>
              <a:t>agrogeo</a:t>
            </a:r>
            <a:r>
              <a:rPr lang="hu-HU" dirty="0">
                <a:hlinkClick r:id="rId2"/>
              </a:rPr>
              <a:t>@</a:t>
            </a:r>
            <a:r>
              <a:rPr lang="hu-HU" dirty="0" err="1">
                <a:hlinkClick r:id="rId2"/>
              </a:rPr>
              <a:t>mail.opticon.hu</a:t>
            </a:r>
            <a:endParaRPr lang="hu-HU" dirty="0"/>
          </a:p>
          <a:p>
            <a:pPr algn="ctr">
              <a:buNone/>
            </a:pPr>
            <a:r>
              <a:rPr lang="hu-HU" dirty="0"/>
              <a:t>Web: </a:t>
            </a:r>
            <a:r>
              <a:rPr lang="hu-HU" dirty="0" err="1">
                <a:hlinkClick r:id="rId3"/>
              </a:rPr>
              <a:t>www.agrogeo.hu</a:t>
            </a:r>
            <a:endParaRPr lang="hu-HU" dirty="0"/>
          </a:p>
          <a:p>
            <a:pPr algn="ctr">
              <a:buNone/>
            </a:pPr>
            <a:endParaRPr lang="hu-HU" dirty="0"/>
          </a:p>
          <a:p>
            <a:pPr algn="ctr">
              <a:buNone/>
            </a:pPr>
            <a:endParaRPr lang="hu-HU" dirty="0"/>
          </a:p>
          <a:p>
            <a:pPr>
              <a:buNone/>
            </a:pPr>
            <a:endParaRPr lang="hu-HU" dirty="0"/>
          </a:p>
          <a:p>
            <a:pPr>
              <a:buNone/>
            </a:pPr>
            <a:endParaRPr lang="hu-HU" dirty="0"/>
          </a:p>
          <a:p>
            <a:pPr>
              <a:buNone/>
            </a:pPr>
            <a:endParaRPr lang="hu-HU" dirty="0"/>
          </a:p>
        </p:txBody>
      </p:sp>
      <p:pic>
        <p:nvPicPr>
          <p:cNvPr id="5" name="Kép 4"/>
          <p:cNvPicPr/>
          <p:nvPr/>
        </p:nvPicPr>
        <p:blipFill>
          <a:blip r:embed="rId4" cstate="print"/>
          <a:srcRect/>
          <a:stretch>
            <a:fillRect/>
          </a:stretch>
        </p:blipFill>
        <p:spPr bwMode="auto">
          <a:xfrm>
            <a:off x="3571868" y="5000636"/>
            <a:ext cx="2143140" cy="642942"/>
          </a:xfrm>
          <a:prstGeom prst="rect">
            <a:avLst/>
          </a:prstGeom>
          <a:noFill/>
          <a:ln w="9525">
            <a:noFill/>
            <a:round/>
            <a:headEnd/>
            <a:tailEnd/>
          </a:ln>
          <a:effectLst/>
        </p:spPr>
      </p:pic>
      <p:sp>
        <p:nvSpPr>
          <p:cNvPr id="6" name="Dia számának helye 5"/>
          <p:cNvSpPr>
            <a:spLocks noGrp="1"/>
          </p:cNvSpPr>
          <p:nvPr>
            <p:ph type="sldNum" sz="quarter" idx="12"/>
          </p:nvPr>
        </p:nvSpPr>
        <p:spPr/>
        <p:txBody>
          <a:bodyPr/>
          <a:lstStyle/>
          <a:p>
            <a:fld id="{F6C91AFA-FDDB-477A-87D8-B48E4808EF4E}" type="slidenum">
              <a:rPr lang="hu-HU" smtClean="0"/>
              <a:pPr/>
              <a:t>18</a:t>
            </a:fld>
            <a:endParaRPr lang="hu-HU"/>
          </a:p>
        </p:txBody>
      </p:sp>
    </p:spTree>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1148</TotalTime>
  <Words>984</Words>
  <Application>Microsoft Office PowerPoint</Application>
  <PresentationFormat>Diavetítés a képernyőre (4:3 oldalarány)</PresentationFormat>
  <Paragraphs>97</Paragraphs>
  <Slides>18</Slides>
  <Notes>1</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18</vt:i4>
      </vt:variant>
    </vt:vector>
  </HeadingPairs>
  <TitlesOfParts>
    <vt:vector size="23" baseType="lpstr">
      <vt:lpstr>SimSun</vt:lpstr>
      <vt:lpstr>Arial</vt:lpstr>
      <vt:lpstr>Calibri</vt:lpstr>
      <vt:lpstr>Times New Roman</vt:lpstr>
      <vt:lpstr>Office-téma</vt:lpstr>
      <vt:lpstr>Umsetzung einer innovativen, an Precision Farming angepassten Bio-Nährstoffversorgung – GRANOFARM   HANDBUCH</vt:lpstr>
      <vt:lpstr>GRANOFARM EIP AGRI Gruppe </vt:lpstr>
      <vt:lpstr>Operative Innovationsgruppen, EIP AGRI</vt:lpstr>
      <vt:lpstr> Weitere wichtige Meilensteine ​​in der Entwicklung präziser Bio-Nährstoffversorgungstechnologie </vt:lpstr>
      <vt:lpstr>Das Ziel einer präzisen organischen Nährstoffversorgung </vt:lpstr>
      <vt:lpstr>Ertragssteigernde Stoffe: organische Düngemittel, Bodenverbesserer im Sinne des Dekrets 36/2006 (V. 18.) FVM  </vt:lpstr>
      <vt:lpstr>Wahl des Rohstoffs – landwirtschaftlicher Biogasmist </vt:lpstr>
      <vt:lpstr>Abriebfestigkeit – mechanische Haltbarkeit </vt:lpstr>
      <vt:lpstr>Abriebfestigkeit – Testergebnisse der mechanischen Haltbarkeit </vt:lpstr>
      <vt:lpstr>Ausbringen pelletierter organischer Düngemittelpräparate mit Aussaat in einem Arbeitsgang  </vt:lpstr>
      <vt:lpstr>Grunddüngung mit kompostiertem landwirtschaftlichen Biogasanlagenmist (Gärrest): 2020-2022</vt:lpstr>
      <vt:lpstr>Ausbringen von pelletiertem organischem Dünger in einem Durchgang mit der Aussaat, 2021-2022 </vt:lpstr>
      <vt:lpstr> Praktische Aspekte der Ausbringung pelletierter und granulierter organischer Düngemittel in einem Arbeitsgang mit der Aussaat</vt:lpstr>
      <vt:lpstr>Werbe- und Informationsaktivitäten der GRANOFARM-Gruppe (2)</vt:lpstr>
      <vt:lpstr>Werbe- und Informationsaktivitäten der GRANOFARM-Gruppe (3)</vt:lpstr>
      <vt:lpstr>Werbe- und Informationsaktivitäten der GRANOFARM-Gruppe (4)</vt:lpstr>
      <vt:lpstr>Werbe- und Informationsaktivitäten der GRANOFARM-Gruppe (5)</vt:lpstr>
      <vt:lpstr>Kontakt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Precíziós gazdálkodáshoz igazodó innovatív szerves-tápanyagutánpótlás megvalósítása” – GRANOFARM  KÉZIKÖNYV</dc:title>
  <dc:creator>Agrogeo</dc:creator>
  <cp:lastModifiedBy>Agrogeo</cp:lastModifiedBy>
  <cp:revision>58</cp:revision>
  <dcterms:created xsi:type="dcterms:W3CDTF">2023-05-19T08:19:53Z</dcterms:created>
  <dcterms:modified xsi:type="dcterms:W3CDTF">2025-10-31T14:35:05Z</dcterms:modified>
</cp:coreProperties>
</file>