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86" r:id="rId4"/>
    <p:sldId id="261" r:id="rId5"/>
    <p:sldId id="274" r:id="rId6"/>
    <p:sldId id="262" r:id="rId7"/>
    <p:sldId id="258" r:id="rId8"/>
    <p:sldId id="291" r:id="rId9"/>
    <p:sldId id="259" r:id="rId10"/>
    <p:sldId id="260" r:id="rId11"/>
    <p:sldId id="263" r:id="rId12"/>
    <p:sldId id="264" r:id="rId13"/>
    <p:sldId id="265" r:id="rId14"/>
    <p:sldId id="292" r:id="rId15"/>
    <p:sldId id="272" r:id="rId16"/>
    <p:sldId id="273" r:id="rId17"/>
    <p:sldId id="293" r:id="rId18"/>
    <p:sldId id="266" r:id="rId19"/>
    <p:sldId id="267" r:id="rId20"/>
    <p:sldId id="268" r:id="rId21"/>
    <p:sldId id="269" r:id="rId22"/>
    <p:sldId id="270" r:id="rId23"/>
    <p:sldId id="271" r:id="rId24"/>
    <p:sldId id="294" r:id="rId25"/>
    <p:sldId id="277" r:id="rId26"/>
    <p:sldId id="278" r:id="rId27"/>
    <p:sldId id="280" r:id="rId28"/>
    <p:sldId id="275" r:id="rId29"/>
    <p:sldId id="279" r:id="rId30"/>
    <p:sldId id="276" r:id="rId31"/>
    <p:sldId id="281" r:id="rId32"/>
    <p:sldId id="282" r:id="rId33"/>
    <p:sldId id="295" r:id="rId34"/>
    <p:sldId id="283" r:id="rId35"/>
    <p:sldId id="285" r:id="rId36"/>
    <p:sldId id="284" r:id="rId37"/>
    <p:sldId id="296" r:id="rId38"/>
    <p:sldId id="297" r:id="rId39"/>
    <p:sldId id="290" r:id="rId40"/>
    <p:sldId id="288" r:id="rId41"/>
    <p:sldId id="287" r:id="rId42"/>
    <p:sldId id="289" r:id="rId43"/>
    <p:sldId id="298" r:id="rId44"/>
  </p:sldIdLst>
  <p:sldSz cx="9144000" cy="6858000" type="screen4x3"/>
  <p:notesSz cx="7099300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EGOSZT\c_rol\2021\Granofarm\Sz&#225;raz%20leforgat&#225;si%20pr&#243;ba%202021.03.23.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2400" i="1" dirty="0"/>
              <a:t>100</a:t>
            </a:r>
            <a:r>
              <a:rPr lang="hu-HU" sz="2400" i="1" baseline="0" dirty="0"/>
              <a:t> m megtett szakaszon leforgatott pelletált készítmény tömege  1 adagoló elemnél, 6-soros </a:t>
            </a:r>
            <a:r>
              <a:rPr lang="hu-HU" sz="2400" i="1" baseline="0" dirty="0" err="1"/>
              <a:t>szemenkénti</a:t>
            </a:r>
            <a:r>
              <a:rPr lang="hu-HU" sz="2400" i="1" baseline="0" dirty="0"/>
              <a:t> vetőgép, műtrágya sorszóró adapter </a:t>
            </a:r>
          </a:p>
          <a:p>
            <a:pPr algn="ctr">
              <a:defRPr i="1"/>
            </a:pPr>
            <a:r>
              <a:rPr lang="hu-HU" sz="2400" i="1" baseline="0" dirty="0"/>
              <a:t>Adatok kg-ban </a:t>
            </a:r>
            <a:r>
              <a:rPr lang="en-US" sz="2400" i="1" dirty="0"/>
              <a:t> </a:t>
            </a:r>
          </a:p>
        </c:rich>
      </c:tx>
      <c:layout>
        <c:manualLayout>
          <c:xMode val="edge"/>
          <c:yMode val="edge"/>
          <c:x val="9.1005741225161293E-2"/>
          <c:y val="1.7334192308532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Munka1!$D$29</c:f>
              <c:strCache>
                <c:ptCount val="1"/>
                <c:pt idx="0">
                  <c:v>kg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Munka1!$C$30:$C$32</c:f>
              <c:strCache>
                <c:ptCount val="3"/>
                <c:pt idx="0">
                  <c:v>4*4 mm-es kísérleti pelet </c:v>
                </c:pt>
                <c:pt idx="1">
                  <c:v>6*6 mm-es kísérleti pelet</c:v>
                </c:pt>
                <c:pt idx="2">
                  <c:v>Kontroll: szarvasmarha trágya pellet </c:v>
                </c:pt>
              </c:strCache>
            </c:strRef>
          </c:cat>
          <c:val>
            <c:numRef>
              <c:f>Munka1!$D$30:$D$32</c:f>
              <c:numCache>
                <c:formatCode>General</c:formatCode>
                <c:ptCount val="3"/>
                <c:pt idx="0">
                  <c:v>3</c:v>
                </c:pt>
                <c:pt idx="1">
                  <c:v>2.7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1-4765-B845-A6F1F45CA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75776"/>
        <c:axId val="105277312"/>
      </c:barChart>
      <c:catAx>
        <c:axId val="105275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277312"/>
        <c:crosses val="autoZero"/>
        <c:auto val="1"/>
        <c:lblAlgn val="ctr"/>
        <c:lblOffset val="100"/>
        <c:noMultiLvlLbl val="0"/>
      </c:catAx>
      <c:valAx>
        <c:axId val="105277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27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0895373-8993-446C-9DEB-A28BACDFEEBE}" type="datetimeFigureOut">
              <a:rPr lang="hu-HU" smtClean="0"/>
              <a:pPr/>
              <a:t>2025.10.31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7CCE53F-D1D1-434D-A4FC-026C7FF39E6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CE53F-D1D1-434D-A4FC-026C7FF39E60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>
            <a:extLst>
              <a:ext uri="{FF2B5EF4-FFF2-40B4-BE49-F238E27FC236}">
                <a16:creationId xmlns:a16="http://schemas.microsoft.com/office/drawing/2014/main" id="{F22F73CD-2114-290A-C53B-05D8B1FC57A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723815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3219054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714293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4209532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/>
            <a:fld id="{01E9E6EC-604C-4F65-9B67-CB5075864F43}" type="slidenum">
              <a:rPr lang="hu-HU" altLang="hu-H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16</a:t>
            </a:fld>
            <a:endParaRPr lang="hu-HU" altLang="hu-H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1">
            <a:extLst>
              <a:ext uri="{FF2B5EF4-FFF2-40B4-BE49-F238E27FC236}">
                <a16:creationId xmlns:a16="http://schemas.microsoft.com/office/drawing/2014/main" id="{DC7EA753-5B83-524A-4B75-8E8B376A5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8847" y="11368238"/>
            <a:ext cx="3388601" cy="58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2DE55F88-67BE-4BF6-862F-61D864AD334C}" type="slidenum">
              <a:rPr lang="hu-HU" altLang="hu-HU" sz="15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hu-HU" altLang="hu-HU" sz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DC0AEDF2-61EA-0678-B8D5-D319D3659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8846" y="11368239"/>
            <a:ext cx="3390244" cy="59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D7D2A7F7-D4CA-4C10-A27F-7002F01C98B1}" type="slidenum">
              <a:rPr lang="hu-HU" altLang="hu-HU" sz="15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hu-HU" altLang="hu-HU" sz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3ADD8819-9148-015C-E5D3-56CBF5A1767A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909638"/>
            <a:ext cx="5980112" cy="4486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6" name="Rectangle 4">
            <a:extLst>
              <a:ext uri="{FF2B5EF4-FFF2-40B4-BE49-F238E27FC236}">
                <a16:creationId xmlns:a16="http://schemas.microsoft.com/office/drawing/2014/main" id="{B7FD0AC5-5A95-8DA8-07C8-D18C8F1F004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82238" y="5684120"/>
            <a:ext cx="6252972" cy="53767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 altLang="hu-H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6319-5616-44A2-86C6-7C460B72AA46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B6E80-5F56-47CE-989B-47E7771B03BC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A622-6870-4D59-B50B-249256354D39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7ADA6-6CF7-45E1-B6CD-A4B3A8B32AFC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D5C-9F70-49A7-91F3-726F2456A06C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81B-B1D6-492C-AFEA-9A38AB1EDD8A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0A372-009A-4C63-B04C-BECBD75E7733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951C-6A0C-4529-A5C9-E189DB6478A2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182D-B996-4A68-9E39-00F677C335E5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C35BE-7B5E-487C-A340-5D1C5B7C3503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E7C26-F383-47A0-8237-2AF45996114E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7C8EA-8522-4AC0-9568-2D9ECE3D95EC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nebih.gov.h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ogeo.hu/" TargetMode="External"/><Relationship Id="rId2" Type="http://schemas.openxmlformats.org/officeDocument/2006/relationships/hyperlink" Target="mailto:agrogeo@mail.opticon.h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www.facebook.com/agrogeokf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>
            <a:noAutofit/>
          </a:bodyPr>
          <a:lstStyle/>
          <a:p>
            <a:r>
              <a:rPr lang="hu-HU" sz="3600" b="1" dirty="0"/>
              <a:t>Precíziós gazdálkodáshoz igazodó innovatív szerves-tápanyagutánpótlás megvalósítása – GRANOFARM</a:t>
            </a:r>
            <a:br>
              <a:rPr lang="hu-HU" sz="3600" b="1" dirty="0"/>
            </a:br>
            <a:br>
              <a:rPr lang="hu-HU" sz="3600" b="1" dirty="0"/>
            </a:br>
            <a:r>
              <a:rPr lang="hu-HU" sz="3600" b="1" dirty="0"/>
              <a:t>KÉZIKÖNYV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85852" y="4429132"/>
            <a:ext cx="6400800" cy="1752600"/>
          </a:xfrm>
        </p:spPr>
        <p:txBody>
          <a:bodyPr>
            <a:normAutofit fontScale="25000" lnSpcReduction="20000"/>
          </a:bodyPr>
          <a:lstStyle/>
          <a:p>
            <a:endParaRPr lang="hu-HU" sz="4400" dirty="0"/>
          </a:p>
          <a:p>
            <a:endParaRPr lang="hu-HU" sz="9600" dirty="0">
              <a:solidFill>
                <a:schemeClr val="tx1"/>
              </a:solidFill>
            </a:endParaRPr>
          </a:p>
          <a:p>
            <a:r>
              <a:rPr lang="hu-HU" sz="9600" dirty="0">
                <a:solidFill>
                  <a:schemeClr val="tx1"/>
                </a:solidFill>
              </a:rPr>
              <a:t>Szerkesztette: </a:t>
            </a:r>
            <a:r>
              <a:rPr lang="hu-HU" sz="9600" dirty="0" err="1">
                <a:solidFill>
                  <a:schemeClr val="tx1"/>
                </a:solidFill>
              </a:rPr>
              <a:t>Szolnoky</a:t>
            </a:r>
            <a:r>
              <a:rPr lang="hu-HU" sz="9600" dirty="0">
                <a:solidFill>
                  <a:schemeClr val="tx1"/>
                </a:solidFill>
              </a:rPr>
              <a:t> Tamás </a:t>
            </a:r>
          </a:p>
          <a:p>
            <a:endParaRPr lang="hu-HU" sz="6200" dirty="0"/>
          </a:p>
          <a:p>
            <a:r>
              <a:rPr lang="hu-HU" sz="6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VP3-16.1.1-4.1.5-4.2.1-4.2.2-8.1.1-8.2.1-8.3.1-8.5.1-8.5.2-8.6.1-17</a:t>
            </a:r>
          </a:p>
          <a:p>
            <a:r>
              <a:rPr lang="hu-HU" sz="6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Projekt azonosítója: 1924493826</a:t>
            </a:r>
          </a:p>
          <a:p>
            <a:endParaRPr lang="hu-HU" sz="9600" dirty="0">
              <a:solidFill>
                <a:schemeClr val="tx1"/>
              </a:solidFill>
            </a:endParaRPr>
          </a:p>
          <a:p>
            <a:r>
              <a:rPr lang="hu-HU" sz="8000" dirty="0">
                <a:solidFill>
                  <a:schemeClr val="tx1"/>
                </a:solidFill>
              </a:rPr>
              <a:t>2023. december 31. </a:t>
            </a:r>
          </a:p>
        </p:txBody>
      </p:sp>
      <p:pic>
        <p:nvPicPr>
          <p:cNvPr id="4" name="Kép 3" descr="infoblokk_EMVA_3c példán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214290"/>
            <a:ext cx="3083076" cy="1285884"/>
          </a:xfrm>
          <a:prstGeom prst="rect">
            <a:avLst/>
          </a:prstGeom>
        </p:spPr>
      </p:pic>
      <p:pic>
        <p:nvPicPr>
          <p:cNvPr id="5" name="Kép 4" descr="szechenyi-2020-logo - SARASVATI BEAUTY LABORATOR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28604"/>
            <a:ext cx="83106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Tartalomjegyzék</a:t>
            </a:r>
            <a:r>
              <a:rPr lang="hu-HU" dirty="0"/>
              <a:t>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sz="2400" dirty="0"/>
              <a:t>Bevezetés							3. </a:t>
            </a:r>
          </a:p>
          <a:p>
            <a:pPr marL="0" indent="0">
              <a:buNone/>
            </a:pPr>
            <a:r>
              <a:rPr lang="hu-HU" sz="2400" dirty="0"/>
              <a:t>A GRANOFARM innovációs operatív csoport bemutatása			4.</a:t>
            </a:r>
          </a:p>
          <a:p>
            <a:pPr marL="0" indent="0">
              <a:buNone/>
            </a:pPr>
            <a:r>
              <a:rPr lang="hu-HU" sz="2400" dirty="0"/>
              <a:t>Az Európai Innovációs Partnerség (EIP AGRI) jelentősége			5.</a:t>
            </a:r>
          </a:p>
          <a:p>
            <a:pPr marL="0" indent="0">
              <a:buNone/>
            </a:pPr>
            <a:r>
              <a:rPr lang="hu-HU" sz="2400" dirty="0"/>
              <a:t>A precíziós szerves-tápanyagutánpótlási technológia			6.</a:t>
            </a:r>
          </a:p>
          <a:p>
            <a:pPr marL="0" indent="0">
              <a:buNone/>
            </a:pPr>
            <a:r>
              <a:rPr lang="hu-HU" sz="2400" dirty="0"/>
              <a:t> kifejlesztésének fontosabb állomásai  </a:t>
            </a:r>
          </a:p>
          <a:p>
            <a:pPr marL="0" indent="0">
              <a:buNone/>
            </a:pPr>
            <a:r>
              <a:rPr lang="hu-HU" sz="2400" dirty="0"/>
              <a:t>Termésnövelő anyagok helyzete, tulajdonságai				8. </a:t>
            </a:r>
          </a:p>
          <a:p>
            <a:pPr marL="0" indent="0">
              <a:buNone/>
            </a:pPr>
            <a:r>
              <a:rPr lang="hu-HU" sz="2400" dirty="0"/>
              <a:t>Alapanyag megválasztása						14. </a:t>
            </a:r>
          </a:p>
          <a:p>
            <a:pPr marL="0" indent="0">
              <a:buNone/>
            </a:pPr>
            <a:r>
              <a:rPr lang="hu-HU" sz="2400" dirty="0"/>
              <a:t>Kopásállóság, száraz leforgatási próba, vizsgálati			17. </a:t>
            </a:r>
          </a:p>
          <a:p>
            <a:pPr marL="0" indent="0">
              <a:buNone/>
            </a:pPr>
            <a:r>
              <a:rPr lang="hu-HU" sz="2400" dirty="0"/>
              <a:t>eredmények </a:t>
            </a:r>
          </a:p>
          <a:p>
            <a:pPr marL="0" indent="0">
              <a:buNone/>
            </a:pPr>
            <a:r>
              <a:rPr lang="hu-HU" sz="2400" dirty="0"/>
              <a:t>Félüzemi és üzemi termesztési kísérletek megvalósítása,			24.</a:t>
            </a:r>
          </a:p>
          <a:p>
            <a:pPr marL="0" indent="0">
              <a:buNone/>
            </a:pPr>
            <a:r>
              <a:rPr lang="hu-HU" sz="2400" dirty="0"/>
              <a:t> 2020-2022 </a:t>
            </a:r>
          </a:p>
          <a:p>
            <a:pPr marL="0" indent="0">
              <a:buNone/>
            </a:pPr>
            <a:r>
              <a:rPr lang="hu-HU" sz="2400" dirty="0"/>
              <a:t>Nyilvánosság és tájékoztatás					33.  </a:t>
            </a:r>
          </a:p>
          <a:p>
            <a:pPr marL="0" indent="0">
              <a:buNone/>
            </a:pPr>
            <a:r>
              <a:rPr lang="hu-HU" sz="2400" dirty="0"/>
              <a:t>Agrártámogatások: AKG, AÖP, ÖKO					39. </a:t>
            </a:r>
          </a:p>
          <a:p>
            <a:pPr marL="0" indent="0">
              <a:buNone/>
            </a:pPr>
            <a:r>
              <a:rPr lang="hu-HU" sz="2400" dirty="0"/>
              <a:t>Kapcsolatfelvétel						                 43. 	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6DB355-7B20-F8D4-816C-D0D1C101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Bevezetés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EA7E77-A8AA-186B-1D8A-B411C5D9C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000" dirty="0"/>
              <a:t>A </a:t>
            </a:r>
            <a:r>
              <a:rPr lang="hu-HU" sz="2000" i="1" dirty="0"/>
              <a:t>megváltozott gazdasági környezet</a:t>
            </a:r>
            <a:r>
              <a:rPr lang="hu-HU" sz="2000" dirty="0"/>
              <a:t>, az energiaárak drasztikus megemelkedése új kihívások elé állította az agráriumot Európa szerte a tápanyagutánpótlás és trágyázás terén. </a:t>
            </a:r>
          </a:p>
          <a:p>
            <a:pPr marL="0" indent="0">
              <a:buNone/>
            </a:pPr>
            <a:r>
              <a:rPr lang="hu-HU" sz="2000" i="1" dirty="0"/>
              <a:t>Mezőgazdasági és élelmiszeripari melléktermékekből </a:t>
            </a:r>
            <a:r>
              <a:rPr lang="hu-HU" sz="2000" dirty="0"/>
              <a:t>nyert korszerű termésnövelő anyagok, trágyaszerek jelentősége folyamatosan nő. Hazánk jelentős kiaknázható biomassza alapanyag kapacitással rendelkezik az állattartás, élelmiseripar, biogáz üzemek révén. </a:t>
            </a:r>
          </a:p>
          <a:p>
            <a:pPr marL="0" indent="0">
              <a:buNone/>
            </a:pPr>
            <a:r>
              <a:rPr lang="hu-HU" sz="2000" i="1" dirty="0"/>
              <a:t>A termésnővelő anyagok forgalmazását és felhasználását </a:t>
            </a:r>
            <a:r>
              <a:rPr lang="hu-HU" sz="2000" dirty="0"/>
              <a:t>közösségi szinten szabályozó  2019/1009 EK rendeletben olyan szerves alapú funkció szerinti kategóriák szerepelenek: szilárd szerves trágya. folyékony szerves trágya, szilárd szerves-ásványi trágya, folyékony szerves-ásványi, szerves talajjavító anyagok. </a:t>
            </a:r>
          </a:p>
          <a:p>
            <a:pPr marL="0" indent="0">
              <a:buNone/>
            </a:pPr>
            <a:r>
              <a:rPr lang="hu-HU" sz="2000" dirty="0"/>
              <a:t>A 2018-baan megalakult </a:t>
            </a:r>
            <a:r>
              <a:rPr lang="hu-HU" sz="2000" i="1" dirty="0"/>
              <a:t>GRANOFARM innovációs operatív csoport </a:t>
            </a:r>
            <a:r>
              <a:rPr lang="hu-HU" sz="2000" dirty="0"/>
              <a:t>célja a pelletált és granulált termésnövelő anyagok: szerves trágya, talajkondicionáló készítmények hatékony és gazdaságos kijuttatása a, a szántóföldi kultúrák fenntartható trágyázása vetéssel egy menetben. 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0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GRANOFARM EIP AGRI csoport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/>
              <a:t>GRANOFARM EIP AGRI csoport munkája 2019. augusztus 1-én indult el azzal a céllal, hogy a biomassza alapú granulált és </a:t>
            </a:r>
            <a:r>
              <a:rPr lang="hu-HU" sz="2000" dirty="0" err="1"/>
              <a:t>pelletált</a:t>
            </a:r>
            <a:r>
              <a:rPr lang="hu-HU" sz="2000" dirty="0"/>
              <a:t> szerves trágya készítmények minél hatékonyabban, közvetlenül magágy mellé bedolgozva szolgálják a kapás növények szerves-tápanyag utánpótlását, kiegészítő trágyázását a vetéstől egészen a betakarításig. </a:t>
            </a:r>
          </a:p>
          <a:p>
            <a:r>
              <a:rPr lang="hu-HU" sz="2000" dirty="0"/>
              <a:t>GRANOFARM innovációs csoport tagjai: </a:t>
            </a:r>
            <a:r>
              <a:rPr lang="hu-HU" sz="2000" dirty="0" err="1"/>
              <a:t>Agrogeo</a:t>
            </a:r>
            <a:r>
              <a:rPr lang="hu-HU" sz="2000" dirty="0"/>
              <a:t> Kft. (konzorcium vezető), Kósa Ferenc László szaktanácsadó, Magyar Agrár- és Élettudományi Egyetem,Czakó Szabolcs János, Kalmár Ferenc, Sági Márk gazdálkodók.  </a:t>
            </a:r>
          </a:p>
        </p:txBody>
      </p:sp>
      <p:pic>
        <p:nvPicPr>
          <p:cNvPr id="4" name="Kép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786322"/>
            <a:ext cx="2000264" cy="8985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000636"/>
            <a:ext cx="2000264" cy="527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" name="Kép 5" descr="Hatalmas érdeklődés a Magyar Agrár- és Élettudományi Egyetem iránt | Magyar  Állattenyésztők Szövetég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500570"/>
            <a:ext cx="1571636" cy="154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2CF19A-DA50-4E7E-C761-270D484E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>
                <a:solidFill>
                  <a:schemeClr val="accent3">
                    <a:lumMod val="50000"/>
                  </a:schemeClr>
                </a:solidFill>
              </a:rPr>
              <a:t>Innovációs operatív csoportok, EIP AGRI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E5CAC5-33EC-702C-8C9F-72E5822B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r>
              <a:rPr lang="hu-HU" sz="2400" dirty="0"/>
              <a:t>Az Európai Innovációs Partnerség (EIP AGRI), az innovációs operatív csoportok támogatásának célja az agár-innováció, a fenntartható gazdálkodás megvalósítása kutatóhelyek, tanácsadók, szaktanácsadók, gazdálkodók együttműködésével. </a:t>
            </a:r>
          </a:p>
          <a:p>
            <a:r>
              <a:rPr lang="hu-HU" sz="2400" dirty="0"/>
              <a:t>Célkitűzés: </a:t>
            </a:r>
            <a:r>
              <a:rPr lang="hu-HU" sz="2400" b="0" i="0" dirty="0">
                <a:effectLst/>
              </a:rPr>
              <a:t> versenyképes és fenntartható agrárgazdálkodás és erdészet előmozdítása, összhangban a gazdálkodás szempontjából kulcsfontosságú természeti erőforrásokkal.</a:t>
            </a:r>
            <a:endParaRPr lang="hu-HU" sz="2400" dirty="0"/>
          </a:p>
          <a:p>
            <a:r>
              <a:rPr lang="hu-HU" sz="2400" dirty="0"/>
              <a:t>2014-2020 közötti ciklusban 75 operatív csoport kapott támogatást. 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969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precíziós szerves-tápanyagutánpótlási technológia kifejlesztésének fontosabb állomásai </a:t>
            </a:r>
          </a:p>
        </p:txBody>
      </p:sp>
      <p:pic>
        <p:nvPicPr>
          <p:cNvPr id="4" name="Kép 3" descr="száratz próba pelletált trágya zsákb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500174"/>
            <a:ext cx="2571768" cy="2176089"/>
          </a:xfrm>
          <a:prstGeom prst="rect">
            <a:avLst/>
          </a:prstGeom>
        </p:spPr>
      </p:pic>
      <p:pic>
        <p:nvPicPr>
          <p:cNvPr id="11" name="Kép 10" descr="Kalmár Feri fotó Pellet vetőgép 202204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1500174"/>
            <a:ext cx="2881333" cy="2161000"/>
          </a:xfrm>
          <a:prstGeom prst="rect">
            <a:avLst/>
          </a:prstGeom>
        </p:spPr>
      </p:pic>
      <p:pic>
        <p:nvPicPr>
          <p:cNvPr id="16" name="Kép 15" descr="kukorica kísérlet pellletált komposzt szórás 201904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706" y="3714752"/>
            <a:ext cx="2857521" cy="2143140"/>
          </a:xfrm>
          <a:prstGeom prst="rect">
            <a:avLst/>
          </a:prstGeom>
        </p:spPr>
      </p:pic>
      <p:pic>
        <p:nvPicPr>
          <p:cNvPr id="18" name="Kép 17" descr="Kalmár Feri kukorica vetés 202204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3786190"/>
            <a:ext cx="2905113" cy="2071678"/>
          </a:xfrm>
          <a:prstGeom prst="rect">
            <a:avLst/>
          </a:prstGeom>
        </p:spPr>
      </p:pic>
      <p:graphicFrame>
        <p:nvGraphicFramePr>
          <p:cNvPr id="19" name="Táblázat 18"/>
          <p:cNvGraphicFramePr>
            <a:graphicFrameLocks noGrp="1"/>
          </p:cNvGraphicFramePr>
          <p:nvPr/>
        </p:nvGraphicFramePr>
        <p:xfrm>
          <a:off x="357158" y="1500174"/>
          <a:ext cx="233362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u-HU" sz="2000" dirty="0"/>
                        <a:t>1. </a:t>
                      </a:r>
                      <a:r>
                        <a:rPr lang="hu-HU" sz="2000" dirty="0" err="1"/>
                        <a:t>Pelletált</a:t>
                      </a:r>
                      <a:r>
                        <a:rPr lang="hu-HU" sz="2000" dirty="0"/>
                        <a:t> szerves</a:t>
                      </a:r>
                      <a:r>
                        <a:rPr lang="hu-HU" sz="2000" baseline="0" dirty="0"/>
                        <a:t> trágya készítmények minősítése: 2019-2020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/>
                        <a:t>2. Száraz leforgatási próbák megvalósítása:</a:t>
                      </a:r>
                      <a:r>
                        <a:rPr lang="hu-HU" sz="2000" baseline="0" dirty="0"/>
                        <a:t> 2020-2021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/>
                        <a:t>3. Szántóföldi növénykísérletek és tesztek</a:t>
                      </a:r>
                      <a:r>
                        <a:rPr lang="hu-HU" sz="2000" baseline="0" dirty="0"/>
                        <a:t> megvalósítása: 2020-2022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Szövegdoboz 19"/>
          <p:cNvSpPr txBox="1"/>
          <p:nvPr/>
        </p:nvSpPr>
        <p:spPr>
          <a:xfrm>
            <a:off x="285720" y="6072206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Precíziós szerves-tápanyag utánpótlás – </a:t>
            </a:r>
            <a:r>
              <a:rPr lang="hu-HU" dirty="0" err="1"/>
              <a:t>vizvisszatartást</a:t>
            </a:r>
            <a:r>
              <a:rPr lang="hu-HU" dirty="0"/>
              <a:t> szolgáló technológiák komplex alkalmazása: 2019-2023 </a:t>
            </a:r>
          </a:p>
        </p:txBody>
      </p:sp>
      <p:sp>
        <p:nvSpPr>
          <p:cNvPr id="14" name="Dia számának hely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A precíziós szerves-tápanyagutánpótlás célja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/>
          <a:lstStyle/>
          <a:p>
            <a:r>
              <a:rPr lang="hu-HU" dirty="0"/>
              <a:t>Szántóföldi kultúrák, legfőképpen kapás növények vetéssel egy menetben végzett kiegészítő szerves-tápanyag utánpótlása. </a:t>
            </a:r>
          </a:p>
          <a:p>
            <a:r>
              <a:rPr lang="hu-HU" dirty="0"/>
              <a:t>Forgalomba helyezési engedéllyel rendelkező </a:t>
            </a:r>
            <a:r>
              <a:rPr lang="hu-HU" dirty="0" err="1"/>
              <a:t>pelletált</a:t>
            </a:r>
            <a:r>
              <a:rPr lang="hu-HU" dirty="0"/>
              <a:t> vagy granulált szerves trágya, talajkondicionáló termékek hatékony, közvetlenül magány mellé kijuttatása.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01C607-9146-6E40-EC27-4B82E5D15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Termésnövelő anyagok helyzete, tulajdonságai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C718E1A-EE1B-9C1C-070D-BB8F10384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8593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Termésnövelő anyagok: szerves trágya, talajkondicionáló készítmények a 36/2006 (V. 18.) FVM rendelet tükrében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sz="2400" dirty="0"/>
          </a:p>
          <a:p>
            <a:r>
              <a:rPr lang="hu-HU" sz="2400" dirty="0"/>
              <a:t>Engedélyköteles szerves trágya: „a növények tápanyagellátását, illetve a talaj szerkezetének javítását szolgáló, növényi vagy állati eredetű szerves anyagból iparilag feldolgozott, meghatározott </a:t>
            </a:r>
            <a:r>
              <a:rPr lang="hu-HU" sz="2400" dirty="0" err="1"/>
              <a:t>beltartalmú</a:t>
            </a:r>
            <a:r>
              <a:rPr lang="hu-HU" sz="2400" dirty="0"/>
              <a:t> termésnövelő anyag”.</a:t>
            </a:r>
          </a:p>
          <a:p>
            <a:r>
              <a:rPr lang="hu-HU" sz="2400" dirty="0"/>
              <a:t>Talajkondicionáló készítmény: „a talaj fizikai, kémiai, illetve biológiai tulajdonságaira kedvezően ható, iparilag előállított termésnövelő anyag”. 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3">
                    <a:lumMod val="50000"/>
                  </a:schemeClr>
                </a:solidFill>
              </a:rPr>
              <a:t>Termésnövelő anyagok helyzete hazánkban számszerűsített formában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400" dirty="0"/>
              <a:t>A Nemzeti Élelmiszerlánc-biztonsági Hivatal termésnövelő anyagokat magában foglaló adatbázisban a 2011-2022 között nyilvántartott adatok alapján: (</a:t>
            </a:r>
            <a:r>
              <a:rPr lang="hu-HU" sz="2400" u="sng" dirty="0">
                <a:hlinkClick r:id="rId2"/>
              </a:rPr>
              <a:t>https://portal.nebih.gov.hu/</a:t>
            </a:r>
            <a:endParaRPr lang="hu-HU" sz="2400" u="sng" dirty="0"/>
          </a:p>
          <a:p>
            <a:r>
              <a:rPr lang="hu-HU" sz="2400" dirty="0"/>
              <a:t>251 különböző szerves trágya kategóriába sorolt terméket, termékcsaládot tartanak nyilván a 2011-2022 közötti időszakot tekintve.</a:t>
            </a:r>
          </a:p>
          <a:p>
            <a:pPr lvl="0"/>
            <a:r>
              <a:rPr lang="hu-HU" sz="2400" dirty="0"/>
              <a:t>Granulált szerves trágya vagy szerves és ásványi anyagokkal dúsított </a:t>
            </a:r>
            <a:r>
              <a:rPr lang="hu-HU" sz="2400" dirty="0" err="1"/>
              <a:t>mikrogranulált</a:t>
            </a:r>
            <a:r>
              <a:rPr lang="hu-HU" sz="2400" dirty="0"/>
              <a:t> műtrágya: 8 db. </a:t>
            </a:r>
          </a:p>
          <a:p>
            <a:r>
              <a:rPr lang="hu-HU" sz="2400" dirty="0"/>
              <a:t>12 </a:t>
            </a:r>
            <a:r>
              <a:rPr lang="hu-HU" sz="2400" dirty="0" err="1"/>
              <a:t>pelletált</a:t>
            </a:r>
            <a:r>
              <a:rPr lang="hu-HU" sz="2400" dirty="0"/>
              <a:t> szerves trágya terméket találtunk a </a:t>
            </a:r>
            <a:r>
              <a:rPr lang="hu-HU" sz="2400" dirty="0" err="1"/>
              <a:t>pellet</a:t>
            </a:r>
            <a:r>
              <a:rPr lang="hu-HU" sz="2400" dirty="0"/>
              <a:t> kulcsszóval végzett keresés révén. </a:t>
            </a:r>
          </a:p>
          <a:p>
            <a:r>
              <a:rPr lang="hu-HU" sz="2400" dirty="0"/>
              <a:t>Granulátum kulcsszóval  végzett keresés alapján 5 különböző terméket/termékcsaládot különböztetünk meg.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Pelletált, granulált termésnövelő anyagok meghatározó tulajdonságai </a:t>
            </a:r>
            <a:br>
              <a:rPr lang="hu-HU" sz="3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sz="3200" i="1" dirty="0">
                <a:solidFill>
                  <a:schemeClr val="accent3">
                    <a:lumMod val="50000"/>
                  </a:schemeClr>
                </a:solidFill>
              </a:rPr>
              <a:t>1. táblázat 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428596" y="1643050"/>
          <a:ext cx="8358246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Szempontok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Jelentősége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Jogszabályi környezet, termékek besorolása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36/2006. (V.18.) rendelet alapján engedélyköteles szerves trágya, továbbá talajkondicionáló anyag pl. fahamu,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huminsav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kiegészítésével. </a:t>
                      </a:r>
                    </a:p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2019/1009 EK rendelet alapján szilárd szerves trágya: tartalmaznia kell legalább a következő garantált elsődleges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makroelemek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egyikét: nitrogén (N),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foszfor-pentoxid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(P</a:t>
                      </a:r>
                      <a:r>
                        <a:rPr lang="hu-HU" sz="18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hu-HU" sz="18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vagy kálium-oxid (K</a:t>
                      </a:r>
                      <a:r>
                        <a:rPr lang="hu-HU" sz="18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O). A szerves-szén tartalomnak meg kell haladnia a 15 tömeg %-ot. 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Biomassza alapanyag: döntően állati trágya előkezelése, feldolgozása</a:t>
                      </a:r>
                    </a:p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mezőgazdasági biogáz üzemekben a fázisszétválasztás után keletkező szilárd fázis értékes alapanyagként szolgál.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Szárítást követően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pelletálás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részleges komposztálást + szárítás +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pelletálás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megfelelő humifikációs index eléréséig komposztálás + szárítás +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pelletálás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Pelletált, granulált termésnövelő anyagok meghatározó tulajdonságai </a:t>
            </a:r>
            <a:br>
              <a:rPr lang="hu-HU" sz="3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sz="3200" i="1" dirty="0">
                <a:solidFill>
                  <a:schemeClr val="accent3">
                    <a:lumMod val="50000"/>
                  </a:schemeClr>
                </a:solidFill>
              </a:rPr>
              <a:t>2. táblázat 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428596" y="1643050"/>
          <a:ext cx="8358246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Szempontok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Jelentősége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Mechanikai tartósság (Du %)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hazai és közösségi jogszabályi környezetben nem jelenik meg, ugyanakkor nagymértékben befolyásolja a termék állagát, annak megóvását a gyártástól egészen a termőföldön való kijuttatásig. Előnyösen ennek értéke 97 % felett van. 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készítmény feltáródása, mineralizációja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komposztálás folyamat időtartamának növelése biztosítja a stabil humuszanyagok felépítését, hosszabb hatástartam elérését. </a:t>
                      </a:r>
                    </a:p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pellet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prés matrica típusa, furat kialakításával, annak geometriájával tudjuk szabályozni a legyártani kívánt végtermék keménységét, az aggregátum méretét és profilját.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Szén, nitrogén, foszfor, kálium veszteség talajba</a:t>
                      </a:r>
                      <a:r>
                        <a:rPr lang="hu-HU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munkálást követően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Megfelelő érettségi fok elérésig végzett irányított komposztálás jelentősen csökkenti a tápelemek kimosódásának kockázatát.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200" dirty="0">
                <a:solidFill>
                  <a:schemeClr val="accent3">
                    <a:lumMod val="50000"/>
                  </a:schemeClr>
                </a:solidFill>
              </a:rPr>
              <a:t>Pelletált, granulált termésnövelő anyagok meghatározó tulajdonságai </a:t>
            </a:r>
            <a:br>
              <a:rPr lang="hu-HU" sz="32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sz="3200" i="1" dirty="0">
                <a:solidFill>
                  <a:schemeClr val="accent3">
                    <a:lumMod val="50000"/>
                  </a:schemeClr>
                </a:solidFill>
              </a:rPr>
              <a:t>3. táblázat 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/>
        </p:nvGraphicFramePr>
        <p:xfrm>
          <a:off x="428596" y="1643050"/>
          <a:ext cx="8358246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Szempontok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Jelentősége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Gyártáshoz felhasznált energia 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földgáz árának megemelkedése előnyhöz juttatja a mezőgazdasági biogáz üzemekben keletkező erjesztési maradékanyagot, amely a helyben keletkező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hulladékhő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gázmotor füstgáz hőjének hasznosításával új alternatívát nyer. 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Térfogattömeg - kijuttatás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pelletált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szerves trágya készítmények térfogattömege 450-600 kg/m</a:t>
                      </a:r>
                      <a:r>
                        <a:rPr lang="hu-HU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között szóródik, mindez előrejelzi, hogy a műtrágyák kijuttatásához képest jóval nagyobb befogadó kapacitású tartály felépítményre van szükség </a:t>
                      </a:r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repítőtárcsás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és szemenkénti vetőgépek esetén egyaránt.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Kiszórás – gépesítés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Repítőtárcsás</a:t>
                      </a:r>
                      <a:r>
                        <a:rPr lang="hu-H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műtrágyaszóróval és/vagy szemenkénti vetőgép műtrágya sorszóró adapterrel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4138A0-1739-DD0C-2550-304EBCC3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Alapanyag megválasztása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6D62F13-1AC0-BFCC-BE1D-97A2913A7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2011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F95532-CC5E-8111-F43D-1F0A6429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Alapanyag megválasztása – mezőgazdasági biogáz trágya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BD8CC-4316-0648-E578-0B790C60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sz="2400" dirty="0"/>
              <a:t>A csigapréssel leválasztott szilárd fázis szárazanyag tartalma eléri a 20-25 tömeg-ot.  </a:t>
            </a:r>
          </a:p>
          <a:p>
            <a:r>
              <a:rPr lang="hu-HU" sz="2400" dirty="0"/>
              <a:t>A biogáz trágyák kiváló tápelem készlettel rendelkeznek, növényi és állati eredetű összetevőket egyaránt tartalmaznak, foszfor készletük kimagasló.  </a:t>
            </a:r>
          </a:p>
          <a:p>
            <a:r>
              <a:rPr lang="hu-HU" sz="2400" dirty="0"/>
              <a:t>Az anaerob fermentációnak köszönhetően a fertőzőképességük jelentősen lecsökken. </a:t>
            </a:r>
          </a:p>
          <a:p>
            <a:r>
              <a:rPr lang="hu-HU" sz="2400" dirty="0"/>
              <a:t>Aerob stabilizációval, komposztálással a csírázásgátló hatású vegyületek koncentrációja minimálisra csökkenthető. </a:t>
            </a:r>
          </a:p>
          <a:p>
            <a:r>
              <a:rPr lang="hu-HU" sz="2400" dirty="0"/>
              <a:t>A mezőgazdasági biogáz üzemekben a feldolgozáshoz szükséges termésnövelő anyag előállításához szükséges megújuló energia rendelkezésre áll villamos áram, hőenergia formájában. </a:t>
            </a:r>
          </a:p>
          <a:p>
            <a:endParaRPr lang="hu-HU" sz="2400" dirty="0"/>
          </a:p>
          <a:p>
            <a:endParaRPr lang="hu-HU" sz="2400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272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28E8FD5F-8E7E-12D9-F57E-3E3764DFC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21" y="-34199"/>
            <a:ext cx="8228160" cy="11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9000"/>
              </a:lnSpc>
              <a:buClrTx/>
              <a:buFontTx/>
              <a:buNone/>
            </a:pPr>
            <a:r>
              <a:rPr lang="hu-HU" altLang="hu-HU" sz="28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Mezőgazdasági biogáz trágya (erjesztési maradékanyag) feldolgozása     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ED60765-7FEC-C10C-53E0-47C40D308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1679" y="3214440"/>
            <a:ext cx="5094720" cy="385344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56820" rIns="81638" bIns="40819" anchor="ctr"/>
          <a:lstStyle>
            <a:lvl1pPr marL="207963" indent="-200025"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49325" indent="-484188"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r>
              <a:rPr lang="hu-HU" altLang="hu-HU" sz="1814" b="1" u="sng" dirty="0">
                <a:solidFill>
                  <a:srgbClr val="003300"/>
                </a:solidFill>
              </a:rPr>
              <a:t>Szilárd fázis kinyerése csigapréssel</a:t>
            </a: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hu-HU" altLang="hu-HU" sz="1814" b="1" dirty="0">
                <a:solidFill>
                  <a:srgbClr val="003300"/>
                </a:solidFill>
              </a:rPr>
              <a:t>Szárazanyag tartalom: legalább 20 tömeg %</a:t>
            </a:r>
          </a:p>
          <a:p>
            <a:pPr lvl="1" algn="ctr" eaLnBrk="1"/>
            <a:r>
              <a:rPr lang="hu-HU" altLang="hu-HU" sz="1814" b="1" dirty="0">
                <a:solidFill>
                  <a:srgbClr val="003300"/>
                </a:solidFill>
              </a:rPr>
              <a:t>Összes szervesanyag tartalom:</a:t>
            </a:r>
          </a:p>
          <a:p>
            <a:pPr lvl="1" algn="ctr" eaLnBrk="1"/>
            <a:r>
              <a:rPr lang="hu-HU" altLang="hu-HU" sz="1814" b="1" dirty="0">
                <a:solidFill>
                  <a:srgbClr val="003300"/>
                </a:solidFill>
              </a:rPr>
              <a:t> legalább 50 tömeg % szárazanyagra vonatkoztatva</a:t>
            </a:r>
          </a:p>
          <a:p>
            <a:pPr lvl="1" algn="ctr" eaLnBrk="1"/>
            <a:r>
              <a:rPr lang="hu-HU" altLang="hu-HU" sz="1814" b="1" dirty="0">
                <a:solidFill>
                  <a:srgbClr val="003300"/>
                </a:solidFill>
              </a:rPr>
              <a:t>Összes szerves szén taralom: legalább 25 % szárazanyagra vonatkoztatva</a:t>
            </a: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r>
              <a:rPr lang="hu-HU" altLang="hu-HU" sz="1814" b="1" dirty="0">
                <a:solidFill>
                  <a:srgbClr val="003300"/>
                </a:solidFill>
              </a:rPr>
              <a:t> 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667FFD3-7115-163F-7446-4C0029E4A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681" y="3214440"/>
            <a:ext cx="5421600" cy="385344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55187" rIns="81638" bIns="40819" anchor="ctr"/>
          <a:lstStyle>
            <a:lvl1pPr marL="212725" indent="-200025"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54088" indent="-484188"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buClrTx/>
              <a:buFontTx/>
              <a:buNone/>
            </a:pPr>
            <a:endParaRPr lang="hu-HU" altLang="hu-HU" sz="1633" b="1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endParaRPr lang="hu-HU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hu-HU" altLang="hu-HU" b="1" u="sng" dirty="0">
                <a:solidFill>
                  <a:srgbClr val="661900"/>
                </a:solidFill>
              </a:rPr>
              <a:t>Pelletált végtermék</a:t>
            </a:r>
          </a:p>
          <a:p>
            <a:pPr algn="ctr" eaLnBrk="1">
              <a:buClrTx/>
              <a:buFontTx/>
              <a:buNone/>
            </a:pPr>
            <a:endParaRPr lang="hu-HU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hu-HU" altLang="hu-HU" b="1" dirty="0">
                <a:solidFill>
                  <a:srgbClr val="661900"/>
                </a:solidFill>
              </a:rPr>
              <a:t>98 % feletti Du index, kopásállóság</a:t>
            </a:r>
          </a:p>
          <a:p>
            <a:pPr algn="ctr" eaLnBrk="1">
              <a:buClrTx/>
              <a:buFontTx/>
              <a:buNone/>
            </a:pPr>
            <a:r>
              <a:rPr lang="hu-HU" altLang="hu-HU" b="1" dirty="0">
                <a:solidFill>
                  <a:srgbClr val="661900"/>
                </a:solidFill>
              </a:rPr>
              <a:t>4*4 és 6*6 mm-es pelletek </a:t>
            </a:r>
          </a:p>
          <a:p>
            <a:pPr algn="ctr" eaLnBrk="1">
              <a:buClrTx/>
              <a:buFontTx/>
              <a:buNone/>
            </a:pPr>
            <a:endParaRPr lang="hu-HU" altLang="hu-HU" b="1" dirty="0">
              <a:solidFill>
                <a:srgbClr val="661900"/>
              </a:solidFill>
            </a:endParaRPr>
          </a:p>
          <a:p>
            <a:pPr lvl="1" algn="ctr" eaLnBrk="1"/>
            <a:r>
              <a:rPr lang="hu-HU" altLang="hu-HU" b="1" dirty="0">
                <a:solidFill>
                  <a:srgbClr val="661900"/>
                </a:solidFill>
              </a:rPr>
              <a:t>A bevizsgált pelletált szerves trágya készítmények kopásállósága:</a:t>
            </a:r>
          </a:p>
          <a:p>
            <a:pPr lvl="1" algn="ctr" eaLnBrk="1"/>
            <a:r>
              <a:rPr lang="hu-HU" altLang="hu-HU" b="1" dirty="0">
                <a:solidFill>
                  <a:srgbClr val="661900"/>
                </a:solidFill>
              </a:rPr>
              <a:t> 80,85-97,5 %</a:t>
            </a:r>
          </a:p>
          <a:p>
            <a:pPr algn="ctr" eaLnBrk="1">
              <a:buClrTx/>
              <a:buFontTx/>
              <a:buNone/>
            </a:pPr>
            <a:endParaRPr lang="hu-HU" altLang="hu-HU" sz="1633" b="1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hu-HU" altLang="hu-HU" sz="1633" b="1" dirty="0">
                <a:solidFill>
                  <a:srgbClr val="661900"/>
                </a:solidFill>
              </a:rPr>
              <a:t> </a:t>
            </a:r>
          </a:p>
        </p:txBody>
      </p:sp>
      <p:pic>
        <p:nvPicPr>
          <p:cNvPr id="7173" name="Picture 4">
            <a:extLst>
              <a:ext uri="{FF2B5EF4-FFF2-40B4-BE49-F238E27FC236}">
                <a16:creationId xmlns:a16="http://schemas.microsoft.com/office/drawing/2014/main" id="{7A535D31-EB2B-0022-9B86-C86A00338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1" y="979561"/>
            <a:ext cx="3070080" cy="24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4" name="Picture 5">
            <a:extLst>
              <a:ext uri="{FF2B5EF4-FFF2-40B4-BE49-F238E27FC236}">
                <a16:creationId xmlns:a16="http://schemas.microsoft.com/office/drawing/2014/main" id="{6C34DD5E-6A74-FA75-DA05-70DFC0A2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881" y="956521"/>
            <a:ext cx="3163680" cy="25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5" name="Picture 6">
            <a:extLst>
              <a:ext uri="{FF2B5EF4-FFF2-40B4-BE49-F238E27FC236}">
                <a16:creationId xmlns:a16="http://schemas.microsoft.com/office/drawing/2014/main" id="{F3F3336F-7183-0F59-115A-753DC8DE5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721" y="1600201"/>
            <a:ext cx="2220480" cy="2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4A3CC4-FB0C-6BF7-F8AD-F1CD4D16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hu-HU" sz="4000" dirty="0">
                <a:solidFill>
                  <a:schemeClr val="accent3">
                    <a:lumMod val="50000"/>
                  </a:schemeClr>
                </a:solidFill>
              </a:rPr>
              <a:t>Kopásállóság, száraz leforgatási próba, vizsgálati </a:t>
            </a:r>
            <a:br>
              <a:rPr lang="hu-HU" sz="4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sz="4000" dirty="0">
                <a:solidFill>
                  <a:schemeClr val="accent3">
                    <a:lumMod val="50000"/>
                  </a:schemeClr>
                </a:solidFill>
              </a:rPr>
              <a:t>eredmények </a:t>
            </a:r>
            <a:br>
              <a:rPr lang="hu-HU" sz="4000" dirty="0"/>
            </a:b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4C737F1-386B-58AE-3C06-4DAC35748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3548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10A72C-9D6E-C341-3731-C0B04AC0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Kopásállóság - mechanikai tartósság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F13E01-DDDB-78C8-0A1E-5EA03C163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sz="2400" dirty="0">
                <a:latin typeface="Times New Roman" panose="02020603050405020304" pitchFamily="18" charset="0"/>
                <a:ea typeface="ArialNarrow, Arial"/>
              </a:rPr>
              <a:t>A GRANOFARM csoport nagy figyelmet szentelt a termésnövelő anyagokok belül a pelletált és granulált készítmények mechanikai tartósságának vizsgálatára. </a:t>
            </a:r>
          </a:p>
          <a:p>
            <a:r>
              <a:rPr lang="hu-HU" sz="2400" i="1" dirty="0">
                <a:latin typeface="Times New Roman" panose="02020603050405020304" pitchFamily="18" charset="0"/>
                <a:ea typeface="ArialNarrow, Arial"/>
              </a:rPr>
              <a:t>A pelletált és granulált szerves, szerves-ásványi trágyák, talajkondicionáló  készítmények </a:t>
            </a:r>
            <a:r>
              <a:rPr lang="hu-HU" sz="2400" dirty="0">
                <a:latin typeface="Times New Roman" panose="02020603050405020304" pitchFamily="18" charset="0"/>
                <a:ea typeface="ArialNarrow, Arial"/>
              </a:rPr>
              <a:t>raktározása, átrakása, szórógépbe való juttatása során jelentős </a:t>
            </a:r>
            <a:r>
              <a:rPr lang="hu-HU" sz="2400" dirty="0" err="1">
                <a:latin typeface="Times New Roman" panose="02020603050405020304" pitchFamily="18" charset="0"/>
                <a:ea typeface="ArialNarrow, Arial"/>
              </a:rPr>
              <a:t>felaprózódás</a:t>
            </a:r>
            <a:r>
              <a:rPr lang="hu-HU" sz="2400" dirty="0">
                <a:latin typeface="Times New Roman" panose="02020603050405020304" pitchFamily="18" charset="0"/>
                <a:ea typeface="ArialNarrow, Arial"/>
              </a:rPr>
              <a:t> következhet be, ezért kulcsfontosságú a megfelelő kopásállóság – mechanikai tartósság elérése. </a:t>
            </a:r>
            <a:endParaRPr lang="hu-HU" sz="2400" dirty="0">
              <a:effectLst/>
              <a:latin typeface="Times New Roman" panose="02020603050405020304" pitchFamily="18" charset="0"/>
              <a:ea typeface="ArialNarrow, Arial"/>
            </a:endParaRPr>
          </a:p>
          <a:p>
            <a:r>
              <a:rPr lang="hu-HU" sz="2400" i="1" dirty="0">
                <a:effectLst/>
                <a:latin typeface="Times New Roman" panose="02020603050405020304" pitchFamily="18" charset="0"/>
                <a:ea typeface="ArialNarrow, Arial"/>
              </a:rPr>
              <a:t>Mechanikai tartósság mérése</a:t>
            </a:r>
            <a:r>
              <a:rPr lang="hu-HU" sz="2400" dirty="0">
                <a:effectLst/>
                <a:latin typeface="Times New Roman" panose="02020603050405020304" pitchFamily="18" charset="0"/>
                <a:ea typeface="ArialNarrow, Arial"/>
              </a:rPr>
              <a:t> az MSZ EN 15210-1-2:2011 – Szilárd </a:t>
            </a:r>
            <a:r>
              <a:rPr lang="hu-HU" sz="2400" dirty="0" err="1">
                <a:effectLst/>
                <a:latin typeface="Times New Roman" panose="02020603050405020304" pitchFamily="18" charset="0"/>
                <a:ea typeface="ArialNarrow, Arial"/>
              </a:rPr>
              <a:t>bio</a:t>
            </a:r>
            <a:r>
              <a:rPr lang="hu-HU" sz="2400" dirty="0">
                <a:effectLst/>
                <a:latin typeface="Times New Roman" panose="02020603050405020304" pitchFamily="18" charset="0"/>
                <a:ea typeface="ArialNarrow, Arial"/>
              </a:rPr>
              <a:t>-tüzelőanyagok. A pelletek és a brikettek mechanikai tartósságának meghatározása című nemzetközi szabvány alapján valósult meg. </a:t>
            </a:r>
          </a:p>
          <a:p>
            <a:r>
              <a:rPr lang="hu-HU" sz="2400" i="1" dirty="0">
                <a:latin typeface="Times New Roman" panose="02020603050405020304" pitchFamily="18" charset="0"/>
              </a:rPr>
              <a:t>A termésnövelő anyagok forgalomba hozatalát és felhasználását szabályozó 36/2006 (V.18.) FVM rendelet és a 2019/1009 EK rendeletek</a:t>
            </a:r>
            <a:r>
              <a:rPr lang="hu-HU" sz="2400" dirty="0">
                <a:latin typeface="Times New Roman" panose="02020603050405020304" pitchFamily="18" charset="0"/>
              </a:rPr>
              <a:t> nem tartalmaznak előírást a pelletált vagy granulált szerves, szerves-ásványi trágyák mechanikai tartósságára. </a:t>
            </a:r>
          </a:p>
          <a:p>
            <a:pPr marL="0" indent="0">
              <a:buNone/>
            </a:pPr>
            <a:endParaRPr lang="hu-HU" sz="2400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0664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430ECD-CDFD-8273-D963-AEC2EBC4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35" y="145586"/>
            <a:ext cx="82296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A GRANOFARM csoport által bevizsgált szerves trágya és talajkondicionáló készítmények kopásállósága 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6585D788-6B44-28B9-B32C-87555AF30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486233"/>
              </p:ext>
            </p:extLst>
          </p:nvPr>
        </p:nvGraphicFramePr>
        <p:xfrm>
          <a:off x="457200" y="1628800"/>
          <a:ext cx="7797552" cy="5083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6956">
                  <a:extLst>
                    <a:ext uri="{9D8B030D-6E8A-4147-A177-3AD203B41FA5}">
                      <a16:colId xmlns:a16="http://schemas.microsoft.com/office/drawing/2014/main" val="817450157"/>
                    </a:ext>
                  </a:extLst>
                </a:gridCol>
                <a:gridCol w="3900596">
                  <a:extLst>
                    <a:ext uri="{9D8B030D-6E8A-4147-A177-3AD203B41FA5}">
                      <a16:colId xmlns:a16="http://schemas.microsoft.com/office/drawing/2014/main" val="2378809104"/>
                    </a:ext>
                  </a:extLst>
                </a:gridCol>
              </a:tblGrid>
              <a:tr h="272462">
                <a:tc>
                  <a:txBody>
                    <a:bodyPr/>
                    <a:lstStyle/>
                    <a:p>
                      <a:pPr algn="just"/>
                      <a:r>
                        <a:rPr lang="hu-HU" sz="1600" b="1" kern="50" dirty="0">
                          <a:effectLst/>
                        </a:rPr>
                        <a:t>Készítmények  </a:t>
                      </a:r>
                      <a:endParaRPr lang="hu-HU" sz="16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kern="50" dirty="0">
                          <a:effectLst/>
                        </a:rPr>
                        <a:t>Kopásállóság (%)</a:t>
                      </a:r>
                      <a:endParaRPr lang="hu-HU" sz="16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11264397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hu-HU" sz="1600" kern="50">
                          <a:effectLst/>
                        </a:rPr>
                        <a:t>Mezőgazdasági biogáz trágya jelentős mennyiségű szalma felhasználásával </a:t>
                      </a:r>
                      <a:endParaRPr lang="hu-HU" sz="16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81,38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898729098"/>
                  </a:ext>
                </a:extLst>
              </a:tr>
              <a:tr h="272462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100 % baromfi trágya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97,52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96075433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Komposztált mezőgazdasági </a:t>
                      </a:r>
                      <a:r>
                        <a:rPr lang="hu-HU" sz="1600" kern="50" dirty="0" err="1">
                          <a:effectLst/>
                        </a:rPr>
                        <a:t>biogéz</a:t>
                      </a:r>
                      <a:r>
                        <a:rPr lang="hu-HU" sz="1600" kern="50" dirty="0">
                          <a:effectLst/>
                        </a:rPr>
                        <a:t> trágya bevonattal, kísérleti gyártás  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97,47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653228399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Komposztált mezőgazdasági biogáz trágya bevonat nélkül, kísérleti gyártás  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94,03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494444608"/>
                  </a:ext>
                </a:extLst>
              </a:tr>
              <a:tr h="272462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Baromfitrágya pellet 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88,53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404758481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Szárított és pelletált marhatrágya 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96,16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738115119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Kísérleti készítmény, baromfitrágyából nyert pellet bevonattal, kísérleti előállítása 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89,19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7893487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hu-HU" sz="1600" kern="50">
                          <a:effectLst/>
                        </a:rPr>
                        <a:t>Komposztált és pelletált vágóhídi melléktermék+trágya </a:t>
                      </a:r>
                      <a:endParaRPr lang="hu-HU" sz="16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93,88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885213711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hu-HU" sz="1600" kern="50" dirty="0">
                          <a:effectLst/>
                        </a:rPr>
                        <a:t>Komposztált és pelletált mezőgazdasági biogáz trágya 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kern="50" dirty="0">
                          <a:effectLst/>
                        </a:rPr>
                        <a:t>93,00</a:t>
                      </a:r>
                      <a:endParaRPr lang="hu-HU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56157002"/>
                  </a:ext>
                </a:extLst>
              </a:tr>
            </a:tbl>
          </a:graphicData>
        </a:graphic>
      </p:graphicFrame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3807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F7693D-CC85-808E-BD3C-2847E4A5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Kopásállósági – mechanikai tartóssági vizsgálati eredmények 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828291EE-032D-8BBA-A14B-4A95E5DA8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25286"/>
              </p:ext>
            </p:extLst>
          </p:nvPr>
        </p:nvGraphicFramePr>
        <p:xfrm>
          <a:off x="966428" y="1772816"/>
          <a:ext cx="7211144" cy="3049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0842">
                  <a:extLst>
                    <a:ext uri="{9D8B030D-6E8A-4147-A177-3AD203B41FA5}">
                      <a16:colId xmlns:a16="http://schemas.microsoft.com/office/drawing/2014/main" val="3685740915"/>
                    </a:ext>
                  </a:extLst>
                </a:gridCol>
                <a:gridCol w="2390302">
                  <a:extLst>
                    <a:ext uri="{9D8B030D-6E8A-4147-A177-3AD203B41FA5}">
                      <a16:colId xmlns:a16="http://schemas.microsoft.com/office/drawing/2014/main" val="367912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hu-HU" sz="2400" b="1" kern="50" dirty="0">
                          <a:effectLst/>
                        </a:rPr>
                        <a:t>Termék megnevezés </a:t>
                      </a:r>
                      <a:endParaRPr lang="hu-HU" sz="24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kern="50" dirty="0">
                          <a:effectLst/>
                        </a:rPr>
                        <a:t>Kopásállóság (%)</a:t>
                      </a:r>
                      <a:endParaRPr lang="hu-HU" sz="24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82806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hu-HU" sz="2400" kern="50" dirty="0">
                          <a:effectLst/>
                        </a:rPr>
                        <a:t>Pelletált szarvasmarha trágya 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97,43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276669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hu-HU" sz="2400" kern="50" dirty="0">
                          <a:effectLst/>
                        </a:rPr>
                        <a:t>1-2 mm, pelletált baromfi trágya 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50,15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66176420"/>
                  </a:ext>
                </a:extLst>
              </a:tr>
              <a:tr h="129768">
                <a:tc>
                  <a:txBody>
                    <a:bodyPr/>
                    <a:lstStyle/>
                    <a:p>
                      <a:pPr algn="just"/>
                      <a:r>
                        <a:rPr lang="hu-HU" sz="2400" kern="50" dirty="0">
                          <a:effectLst/>
                        </a:rPr>
                        <a:t>2-5 mm, pelletált baromfi trágya   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80,84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9651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 sz="2400" kern="50" dirty="0">
                          <a:effectLst/>
                        </a:rPr>
                        <a:t>Talajkondicionáló-1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94,03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013544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hu-HU" sz="24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Talajkondicináló-2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88,53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892127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hu-HU" sz="24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Talajkondicionáló-3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kern="50" dirty="0">
                          <a:effectLst/>
                        </a:rPr>
                        <a:t>96,16</a:t>
                      </a:r>
                      <a:endParaRPr lang="hu-HU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2982849"/>
                  </a:ext>
                </a:extLst>
              </a:tr>
            </a:tbl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B954AB73-EF59-4149-633E-386A7B025B45}"/>
              </a:ext>
            </a:extLst>
          </p:cNvPr>
          <p:cNvSpPr txBox="1"/>
          <p:nvPr/>
        </p:nvSpPr>
        <p:spPr>
          <a:xfrm>
            <a:off x="966428" y="5263262"/>
            <a:ext cx="7211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vizsgálati eredmények alapján leszögezhető, hogy a kopásállósági értékek jelentős szórást mutattak az </a:t>
            </a:r>
            <a:r>
              <a:rPr lang="hu-HU" sz="2400" b="1" dirty="0"/>
              <a:t>50-98 %-Du % </a:t>
            </a:r>
            <a:r>
              <a:rPr lang="hu-HU" sz="2400" dirty="0"/>
              <a:t>intervallumon belül. </a:t>
            </a:r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2347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FD4CE-0C8B-AF9D-C6FA-58C3A2BB5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Száraz leforgatási próba jelentősége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6278843-E221-B0C1-B2FB-9275310D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u-HU" sz="1800" b="0" dirty="0"/>
              <a:t>Száraz leforgatási próba 6-soros </a:t>
            </a:r>
            <a:r>
              <a:rPr lang="hu-HU" sz="1800" b="0" dirty="0" err="1"/>
              <a:t>szemenkénti</a:t>
            </a:r>
            <a:r>
              <a:rPr lang="hu-HU" sz="1800" b="0" dirty="0"/>
              <a:t> vetőgép műtrágya sorszóró berendezés tesztelése, 2020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0F8F7B61-9DE2-A0C7-CFF2-459CC9837E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sp>
        <p:nvSpPr>
          <p:cNvPr id="5" name="Szöveg helye 4">
            <a:extLst>
              <a:ext uri="{FF2B5EF4-FFF2-40B4-BE49-F238E27FC236}">
                <a16:creationId xmlns:a16="http://schemas.microsoft.com/office/drawing/2014/main" id="{BDCA4579-F7DA-2C93-9DF6-F7C47A1B7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hu-HU" sz="1800" b="0" dirty="0"/>
              <a:t>Felhasznált alapanyagok mérlegelése a leforgatási próba előtt, a leforgatást követően, 2020 </a:t>
            </a:r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9734F4F3-80AA-429F-5273-5F2885A3630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  <p:sp>
        <p:nvSpPr>
          <p:cNvPr id="13" name="Dia számának hely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3232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E11F91-039B-0E2A-7FF2-C43417CE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3">
                    <a:lumMod val="50000"/>
                  </a:schemeClr>
                </a:solidFill>
              </a:rPr>
              <a:t>A száraz leforgatási próba eredményei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740097-17D1-8F07-0FE7-F5C28020C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száraz leforgatási próba célja, hogy összehasonlítsuk a standard piaci forgalomban lévő marhat- és baromfi trágyából nyert pelletált szerves trágya termékkel a mezőgazdasági biogáz trágyából nyert 4 és 6 mm-es kísérleti készítményeket. </a:t>
            </a:r>
          </a:p>
          <a:p>
            <a:r>
              <a:rPr lang="hu-H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4*4 és 6*6 mm-es pelletált készítmények a Magyar Agrár- és Élettudományi Egyetem laboratóriumában készültek. </a:t>
            </a:r>
            <a:endParaRPr lang="hu-H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hu-H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vizsgálat során 160 m megtett távolságon belül 20-es szakaszonként vizsgáltuk a leforgatott pellet tömegét a háromféle készítménynél. </a:t>
            </a:r>
          </a:p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Az eredmények alapján megállapítható, hogy átlagban a 4 mm-es pelletből folyt keresztül több (0,6 kg) a vetőgépen. A 6 mm-es pellet (0,54 kg) és a kontrollként használt szarvasmarha trágya pellet (0,5 kg) hasonló eredményeket mutatott. </a:t>
            </a:r>
          </a:p>
          <a:p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 4 és 6 mm-es pellet szakaszonként kijuttatott mennyiségei mutatták a 3 minta közül a kisebb szórást (0,089), bár az eltérés nem tekinthető jelentősnek a harmadik mintához képest. </a:t>
            </a:r>
            <a:endParaRPr lang="hu-H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9435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58C40D-CE0E-24DA-64EA-FFEE0FFCD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A száraz leforgatási próba eredményei 2021-ben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F25EC18-0F42-8C7B-BB90-1F33C050A8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757239"/>
              </p:ext>
            </p:extLst>
          </p:nvPr>
        </p:nvGraphicFramePr>
        <p:xfrm>
          <a:off x="827584" y="1417638"/>
          <a:ext cx="7128792" cy="503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3804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2664D0-F276-68A3-3505-7DB36AE11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hu-HU" sz="4000" dirty="0">
                <a:solidFill>
                  <a:schemeClr val="accent3">
                    <a:lumMod val="50000"/>
                  </a:schemeClr>
                </a:solidFill>
              </a:rPr>
              <a:t>Félüzemi és üzemi termesztési kísérletek megvalósítása,</a:t>
            </a:r>
            <a:br>
              <a:rPr lang="hu-HU" sz="4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sz="4000" dirty="0">
                <a:solidFill>
                  <a:schemeClr val="accent3">
                    <a:lumMod val="50000"/>
                  </a:schemeClr>
                </a:solidFill>
              </a:rPr>
              <a:t> 2020-2022 </a:t>
            </a:r>
            <a:br>
              <a:rPr lang="hu-HU" sz="4000" dirty="0"/>
            </a:b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F6B7E2F-2BC9-601C-80DB-A65C68588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0290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C3C35C-D94C-5BD1-828D-F6BBFB69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solidFill>
                  <a:schemeClr val="accent3">
                    <a:lumMod val="50000"/>
                  </a:schemeClr>
                </a:solidFill>
              </a:rPr>
              <a:t>Alaptrágyázás növényi és állati eredetű biomasszából nyert termésnövelő készítményekkel, növénykísérletek megalapozása 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B57BE2-8643-782F-42BA-BF6DF785B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97" y="1599762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Növényi biomasszából nyert komposztok</a:t>
            </a:r>
          </a:p>
          <a:p>
            <a:pPr marL="0" indent="0">
              <a:buNone/>
            </a:pPr>
            <a:endParaRPr lang="hu-HU" dirty="0"/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Harmonikus tápanyag ellátás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Alacsony vízoldható sótartalom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Kiemelkedő humuszstabilitás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Jelentős kálium szolgáltató képesség.  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6346D1B-7EEB-15BC-47D8-9C5CC7DA2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3928" y="1600200"/>
            <a:ext cx="522007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Állati eredetű mellék-termékekből nyert komposztok, szerves trágya készítmények  </a:t>
            </a:r>
          </a:p>
          <a:p>
            <a:pPr marL="0" indent="0">
              <a:buNone/>
            </a:pPr>
            <a:endParaRPr lang="hu-HU" dirty="0"/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Foszforban, nitrogénben gazdagabb a növényi eredetű komposztokkal szemben.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/>
              <a:t>Nagyobb vízoldható sótartalom.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dirty="0" err="1"/>
              <a:t>Higiénizáció</a:t>
            </a:r>
            <a:r>
              <a:rPr lang="hu-HU" dirty="0"/>
              <a:t> jelentősége, patogén indikátorok nyomon követése. </a:t>
            </a:r>
          </a:p>
          <a:p>
            <a:pPr>
              <a:buFont typeface="Wingdings" panose="05000000000000000000" pitchFamily="2" charset="2"/>
              <a:buChar char="q"/>
            </a:pPr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1358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5A1085-E3A4-32DD-86BD-AB87A3F9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Pelletált szerves trágya készítmények alkalmazása vetéssel egy menetben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B156D8-636B-BAFA-5CC5-E135C1172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/>
              <a:t>3-4 mm-es átmérővel rendelkező pelletált szerves trágya készítmények. </a:t>
            </a:r>
          </a:p>
          <a:p>
            <a:r>
              <a:rPr lang="hu-HU" dirty="0"/>
              <a:t>A pellet aggregátumok hosszának csökkentése, előnyösen 4*4, 6*6 mm-es aggregátumok kialakítása. </a:t>
            </a:r>
          </a:p>
          <a:p>
            <a:r>
              <a:rPr lang="hu-HU" dirty="0"/>
              <a:t>A pelletált szerves trágya készítmények térfogattömege 0,55-0,6 t/m</a:t>
            </a:r>
            <a:r>
              <a:rPr lang="hu-HU" baseline="30000" dirty="0"/>
              <a:t>3 </a:t>
            </a:r>
            <a:r>
              <a:rPr lang="hu-HU" dirty="0"/>
              <a:t>szemben a műtrágyával, melynek esetében 1 közeli értékeket mérhetünk. </a:t>
            </a:r>
          </a:p>
          <a:p>
            <a:r>
              <a:rPr lang="hu-HU" dirty="0"/>
              <a:t>A műtrágya sorszóró befogadó kapacitásának növelése kulcsfontosságú az üzemszerű felhasználáshoz.</a:t>
            </a:r>
          </a:p>
          <a:p>
            <a:r>
              <a:rPr lang="hu-HU" dirty="0"/>
              <a:t>A kijuttatás áttételének optimalizálása, beállítása.  </a:t>
            </a: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118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7E8066-28C0-178C-0E9B-2B0C348C0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Kísérletekben tesztelt 4*4 és 6*6 mm-es átmérőjű pelletált trágya </a:t>
            </a: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06A67C87-B051-E670-E6C1-2F8A05BE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400" dirty="0"/>
              <a:t>Alapanyaga: komposztált mezőgazdasági biogáz trágya (erjesztési maradékanyag).</a:t>
            </a:r>
          </a:p>
          <a:p>
            <a:r>
              <a:rPr lang="hu-HU" sz="2400" dirty="0"/>
              <a:t>Az alapanyag térfogattömege: 0,6 kg/dm</a:t>
            </a:r>
            <a:r>
              <a:rPr lang="hu-HU" sz="2400" baseline="30000" dirty="0"/>
              <a:t>3</a:t>
            </a:r>
            <a:endParaRPr lang="hu-HU" sz="2400" dirty="0"/>
          </a:p>
          <a:p>
            <a:r>
              <a:rPr lang="hu-HU" sz="2400" dirty="0"/>
              <a:t>pH: 6,5</a:t>
            </a:r>
          </a:p>
          <a:p>
            <a:r>
              <a:rPr lang="hu-HU" sz="2400" dirty="0"/>
              <a:t>Szárazanyag tartalom: 85 tömeg % </a:t>
            </a:r>
          </a:p>
          <a:p>
            <a:r>
              <a:rPr lang="hu-HU" sz="2400" dirty="0"/>
              <a:t>C/N aránya: 8 </a:t>
            </a:r>
          </a:p>
          <a:p>
            <a:r>
              <a:rPr lang="hu-HU" sz="2400" dirty="0"/>
              <a:t>Összes nitrogén: 3,87 m/m % szárazanyagban </a:t>
            </a:r>
          </a:p>
          <a:p>
            <a:r>
              <a:rPr lang="hu-HU" sz="2400" dirty="0"/>
              <a:t>Összes P</a:t>
            </a:r>
            <a:r>
              <a:rPr lang="hu-HU" sz="2400" baseline="-25000" dirty="0"/>
              <a:t>2</a:t>
            </a:r>
            <a:r>
              <a:rPr lang="hu-HU" sz="2400" dirty="0"/>
              <a:t>O</a:t>
            </a:r>
            <a:r>
              <a:rPr lang="hu-HU" sz="2400" baseline="-25000" dirty="0"/>
              <a:t>5</a:t>
            </a:r>
            <a:r>
              <a:rPr lang="hu-HU" sz="2400" dirty="0"/>
              <a:t>: 6,5 m/m % szárazanyagban </a:t>
            </a:r>
          </a:p>
          <a:p>
            <a:r>
              <a:rPr lang="hu-HU" sz="2400" dirty="0"/>
              <a:t>Összes K</a:t>
            </a:r>
            <a:r>
              <a:rPr lang="hu-HU" sz="2400" baseline="-25000" dirty="0"/>
              <a:t>2</a:t>
            </a:r>
            <a:r>
              <a:rPr lang="hu-HU" sz="2400" dirty="0"/>
              <a:t>O: 1,73 m/m % szárazanyagban </a:t>
            </a:r>
          </a:p>
          <a:p>
            <a:r>
              <a:rPr lang="hu-HU" sz="2400" dirty="0"/>
              <a:t>Összes </a:t>
            </a:r>
            <a:r>
              <a:rPr lang="hu-HU" sz="2400" dirty="0" err="1"/>
              <a:t>Ca</a:t>
            </a:r>
            <a:r>
              <a:rPr lang="hu-HU" sz="2400" dirty="0"/>
              <a:t>: 8,1 m/m % szárazanyagban </a:t>
            </a:r>
          </a:p>
          <a:p>
            <a:r>
              <a:rPr lang="hu-HU" sz="2400" dirty="0"/>
              <a:t>Összes Mg: 1,0 m/m % szárazanyagban 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0062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DA0542-4F8E-7516-D921-0890006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Félüzemi és üzemi termesztési kísérletek megvalósítása, 2020-2022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91FB43B-DBA9-8EF3-4EDC-A402BD857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Alaptrágyázás 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4788230-9ACC-9723-8405-4DC4D547A5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Homok, homokos vályog talajtípusokon, </a:t>
            </a:r>
          </a:p>
          <a:p>
            <a:r>
              <a:rPr lang="hu-HU" dirty="0"/>
              <a:t>Kukorica (</a:t>
            </a:r>
            <a:r>
              <a:rPr lang="hu-HU" dirty="0" err="1"/>
              <a:t>Zea</a:t>
            </a:r>
            <a:r>
              <a:rPr lang="hu-HU" dirty="0"/>
              <a:t> </a:t>
            </a:r>
            <a:r>
              <a:rPr lang="hu-HU" dirty="0" err="1"/>
              <a:t>mays</a:t>
            </a:r>
            <a:r>
              <a:rPr lang="hu-HU" dirty="0"/>
              <a:t> L.) tesztnövény, 340-350 FAO számmal </a:t>
            </a:r>
          </a:p>
          <a:p>
            <a:r>
              <a:rPr lang="hu-HU" dirty="0" err="1"/>
              <a:t>Forgatásos</a:t>
            </a:r>
            <a:r>
              <a:rPr lang="hu-HU" dirty="0"/>
              <a:t>, forgatás nélküli </a:t>
            </a:r>
            <a:r>
              <a:rPr lang="hu-HU" dirty="0" err="1"/>
              <a:t>alapműveelés</a:t>
            </a:r>
            <a:r>
              <a:rPr lang="hu-HU" dirty="0"/>
              <a:t> </a:t>
            </a:r>
          </a:p>
          <a:p>
            <a:r>
              <a:rPr lang="hu-HU" u="sng" dirty="0"/>
              <a:t>Alaptrágyázás</a:t>
            </a:r>
            <a:r>
              <a:rPr lang="hu-HU" dirty="0"/>
              <a:t>: 5 t/ha dózisban komposztált mezőgazdasági biogáz trágya: szárazanyag tartalom összes szervesanyag legalább 50 tömeg %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FB7E1D8-3298-6E56-55E7-C4A8FA85F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Kiegészítő szerves-tápanyag utánpótlás vetéssel egy menetben 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1841400-0026-9158-3082-6FCFC4553A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86748" y="2174875"/>
            <a:ext cx="4041775" cy="3951288"/>
          </a:xfrm>
        </p:spPr>
        <p:txBody>
          <a:bodyPr>
            <a:normAutofit fontScale="92500" lnSpcReduction="10000"/>
          </a:bodyPr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250-300 kg </a:t>
            </a:r>
            <a:r>
              <a:rPr lang="hu-HU" kern="5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4 mm átmérőjű </a:t>
            </a:r>
            <a:r>
              <a:rPr lang="hu-HU" kern="5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pelletált szerves trágya kijuttatása vetéssel egy menetben </a:t>
            </a:r>
          </a:p>
          <a:p>
            <a:r>
              <a:rPr lang="hu-HU" kern="5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Vízvisszatartás fokozása talaj- és növénykondicionáló hatású készítmény alkalmazása vetés után, kelés előtt. </a:t>
            </a:r>
          </a:p>
          <a:p>
            <a:r>
              <a:rPr lang="hu-HU" kern="5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Az állomány </a:t>
            </a:r>
            <a:r>
              <a:rPr lang="hu-HU" kern="5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fenológiai</a:t>
            </a:r>
            <a:r>
              <a:rPr lang="hu-HU" kern="5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fázisainak nyomon követése multispektrális kamerával felszerelt drónnal.  </a:t>
            </a:r>
            <a:endParaRPr lang="hu-H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6756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F99309-3FA3-AA48-6249-7571E6CF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Alaptrágyázás komposztált mezőgazdasági biogáz üzemi trágyával (erjesztési maradékanyag): 2020-2022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8C1B344-1729-03EE-3F6C-102ACFB43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0" y="1700808"/>
            <a:ext cx="4076270" cy="305720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B4CB37-CEFE-622F-D4D9-37E44C1D0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86824"/>
            <a:ext cx="4248472" cy="318635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AA14637-01CE-2ED6-314E-8207C87174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48" y="3564014"/>
            <a:ext cx="4248473" cy="3186355"/>
          </a:xfrm>
          <a:prstGeom prst="rect">
            <a:avLst/>
          </a:prstGeom>
        </p:spPr>
      </p:pic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257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D42D05-D519-5154-797E-34E4C967C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Vetéssel egy menetben pelletált szerves trágya kijuttatása, 2021-2022 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C6BA00F-0B35-EE60-8BCA-B9F3CB7B4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13503"/>
            <a:ext cx="4460313" cy="3345235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26A6CBA-A53C-41E9-9124-931952B428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506218"/>
            <a:ext cx="4460314" cy="334523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B8B498A-0D88-2BC4-49DC-DF5A5BD400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8451"/>
            <a:ext cx="4176122" cy="3132091"/>
          </a:xfrm>
          <a:prstGeom prst="rect">
            <a:avLst/>
          </a:prstGeom>
        </p:spPr>
      </p:pic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568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DEC6D8-7EE8-485D-5FF6-C7685123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226"/>
            <a:ext cx="8229600" cy="855494"/>
          </a:xfrm>
        </p:spPr>
        <p:txBody>
          <a:bodyPr>
            <a:normAutofit fontScale="90000"/>
          </a:bodyPr>
          <a:lstStyle/>
          <a:p>
            <a:r>
              <a:rPr lang="hu-HU" sz="3200" dirty="0"/>
              <a:t>Fentarthatóságot szolgáló agrotechnikai elemek a szántóföldi növénytermesztésben  </a:t>
            </a:r>
          </a:p>
        </p:txBody>
      </p:sp>
      <p:graphicFrame>
        <p:nvGraphicFramePr>
          <p:cNvPr id="9" name="Tartalom helye 8">
            <a:extLst>
              <a:ext uri="{FF2B5EF4-FFF2-40B4-BE49-F238E27FC236}">
                <a16:creationId xmlns:a16="http://schemas.microsoft.com/office/drawing/2014/main" id="{E71DF510-1849-21EA-1CE3-681E77C03F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181691"/>
              </p:ext>
            </p:extLst>
          </p:nvPr>
        </p:nvGraphicFramePr>
        <p:xfrm>
          <a:off x="107504" y="873543"/>
          <a:ext cx="8928992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1">
                  <a:extLst>
                    <a:ext uri="{9D8B030D-6E8A-4147-A177-3AD203B41FA5}">
                      <a16:colId xmlns:a16="http://schemas.microsoft.com/office/drawing/2014/main" val="1945326836"/>
                    </a:ext>
                  </a:extLst>
                </a:gridCol>
                <a:gridCol w="3558374">
                  <a:extLst>
                    <a:ext uri="{9D8B030D-6E8A-4147-A177-3AD203B41FA5}">
                      <a16:colId xmlns:a16="http://schemas.microsoft.com/office/drawing/2014/main" val="2294087574"/>
                    </a:ext>
                  </a:extLst>
                </a:gridCol>
                <a:gridCol w="2394287">
                  <a:extLst>
                    <a:ext uri="{9D8B030D-6E8A-4147-A177-3AD203B41FA5}">
                      <a16:colId xmlns:a16="http://schemas.microsoft.com/office/drawing/2014/main" val="3376139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Agrotechnikai elem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Rövid leírás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Összhangban az Agrár Környezetgazdálkodási és </a:t>
                      </a:r>
                      <a:r>
                        <a:rPr lang="hu-HU" sz="1600" dirty="0" err="1"/>
                        <a:t>Agro</a:t>
                      </a:r>
                      <a:r>
                        <a:rPr lang="hu-HU" sz="1600" dirty="0"/>
                        <a:t>-Ökológiai Program prioritásaival  (2023-2027)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5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Alaptrágyázás biomassza alapú termésnövelő anyaggal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Komposztált, aerob stabilizált mezőgazdasági biogáz trágya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2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Vetés, vetéssel egy menteben kiegészítő trágyázás pelletált/granulált szerves trágya készítménnyel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Előnyösen 4, legfeljebb 6 mm  átmérő</a:t>
                      </a:r>
                    </a:p>
                    <a:p>
                      <a:r>
                        <a:rPr lang="hu-HU" sz="1600" dirty="0"/>
                        <a:t>Legfeljebb 6 mm pellet hosszúság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26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Sorköz művelés, mechanikai gyomszabályozás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Sorköz kultivátor,  gyomfésű alkalmazása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75485"/>
                  </a:ext>
                </a:extLst>
              </a:tr>
              <a:tr h="482238">
                <a:tc>
                  <a:txBody>
                    <a:bodyPr/>
                    <a:lstStyle/>
                    <a:p>
                      <a:r>
                        <a:rPr lang="hu-HU" sz="1600" dirty="0"/>
                        <a:t>Multispektrális drón (UAV) alkalmazása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Fenológiai</a:t>
                      </a:r>
                      <a:r>
                        <a:rPr lang="hu-HU" sz="1600" dirty="0"/>
                        <a:t> fázisok, nyomon követése, vegetációs indexek megállapítása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600" dirty="0"/>
                        <a:t>Talajmintavétel, talajok, felhasznált biomassza alapú termésnövelő anyagok  biológiai aktivitásának jellemzése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Aerob cellulózbontó mikroorganizmusok, szabadon élő nitrogénkötők sejtszámának mérése egységnyi talajban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3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Talajnedvesség megőrzése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Engedélyezett talajkondicionáló készítmények vetéssel egy meneteben, vetés után – kelés előtt kijuttatás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Igen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4751"/>
                  </a:ext>
                </a:extLst>
              </a:tr>
            </a:tbl>
          </a:graphicData>
        </a:graphic>
      </p:graphicFrame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5923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7B11AB-6819-A496-F0D2-43388767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Vetéssel egy menetben a pelletált és granulált szerves trágyák kijuttatásának gyakorlati szempontjai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B0BE92-F767-330C-EDE2-CA9168ECA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 err="1"/>
              <a:t>Szemenkénti</a:t>
            </a:r>
            <a:r>
              <a:rPr lang="hu-HU" sz="2000" dirty="0"/>
              <a:t> vetőgép műtrágya sorszóró adapterrel</a:t>
            </a:r>
          </a:p>
          <a:p>
            <a:r>
              <a:rPr lang="hu-HU" sz="2000" dirty="0"/>
              <a:t>A pelletált szerves trágya készítmények átlagos térfogattömege: 500-550 kg/m</a:t>
            </a:r>
            <a:r>
              <a:rPr lang="hu-HU" sz="2000" baseline="30000" dirty="0"/>
              <a:t>3</a:t>
            </a:r>
          </a:p>
          <a:p>
            <a:r>
              <a:rPr lang="hu-HU" sz="2000" dirty="0"/>
              <a:t>Előnyösen legalább 3000 liter űrtartalmú műtrágya tartállyal </a:t>
            </a:r>
          </a:p>
          <a:p>
            <a:r>
              <a:rPr lang="hu-HU" sz="2000" dirty="0"/>
              <a:t> Kijuttatás, adagolás: maximum 300 kg/ha,  közvetlenül a magágyhoz </a:t>
            </a:r>
          </a:p>
          <a:p>
            <a:r>
              <a:rPr lang="hu-HU" sz="2000" dirty="0"/>
              <a:t>Ellenőrzés: a vetőmaghoz hasonlósan száraz leforgatási próba elvégzése  </a:t>
            </a:r>
          </a:p>
          <a:p>
            <a:endParaRPr lang="hu-HU" sz="28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4FF6CFB-3BEC-EBA9-8883-E46B0C941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162762"/>
            <a:ext cx="2939819" cy="220486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7E4B54B-955F-8C6D-8367-5ED1D26510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751" y="4155368"/>
            <a:ext cx="2939819" cy="2204864"/>
          </a:xfrm>
          <a:prstGeom prst="rect">
            <a:avLst/>
          </a:prstGeom>
        </p:spPr>
      </p:pic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6251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019785-68D7-2656-01D8-39B98894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Nyilvánosság és tájékoztatás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FB34BA7-DFAC-772B-C72B-5556F258C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9708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D898F6-38B6-B72A-D416-C348C155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GRANOFARM csoport nyilvánosság és tájékoztatás tevékenysége (1)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BC3C0E-7D3C-DB06-3BA7-BF2B61C9C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sz="2600" b="0" i="1" dirty="0">
                <a:effectLst/>
                <a:latin typeface="+mj-lt"/>
              </a:rPr>
              <a:t>Hatékonyabb az új típusú szerves trágya: Mezőhír, 2019. május</a:t>
            </a:r>
          </a:p>
          <a:p>
            <a:r>
              <a:rPr lang="hu-HU" sz="2600" b="0" i="1" dirty="0">
                <a:effectLst/>
                <a:latin typeface="+mj-lt"/>
              </a:rPr>
              <a:t>Versenyképes mezőgazdaság a célja a félegyházai gazdának, Félegyházai szemle, </a:t>
            </a:r>
            <a:r>
              <a:rPr lang="hu-HU" sz="2600" i="1" dirty="0">
                <a:effectLst/>
                <a:latin typeface="+mj-lt"/>
                <a:ea typeface="ArialNarrow"/>
              </a:rPr>
              <a:t>: </a:t>
            </a:r>
            <a:r>
              <a:rPr lang="hu-HU" sz="2600" i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XXIX. évfolyam 8. szám </a:t>
            </a:r>
            <a:r>
              <a:rPr lang="hu-HU" sz="2600" b="0" i="1" dirty="0">
                <a:effectLst/>
                <a:latin typeface="+mj-lt"/>
                <a:cs typeface="Calibri" panose="020F0502020204030204" pitchFamily="34" charset="0"/>
              </a:rPr>
              <a:t> </a:t>
            </a:r>
          </a:p>
          <a:p>
            <a:r>
              <a:rPr lang="hu-HU" sz="2600" i="1" dirty="0">
                <a:effectLst/>
                <a:latin typeface="+mj-lt"/>
                <a:ea typeface="ArialNarrow"/>
                <a:cs typeface="Calibri" panose="020F0502020204030204" pitchFamily="34" charset="0"/>
              </a:rPr>
              <a:t>A talaj minőségének javításán dolgoznak, Petőfi Népe Bács-Kiskun megyei napilap: 2020,  LXXV. évfolyam, 122. szám. </a:t>
            </a:r>
            <a:endParaRPr lang="hu-HU" sz="2600" b="0" i="1" dirty="0">
              <a:effectLst/>
              <a:latin typeface="+mj-lt"/>
              <a:cs typeface="Calibri" panose="020F0502020204030204" pitchFamily="34" charset="0"/>
            </a:endParaRPr>
          </a:p>
          <a:p>
            <a:r>
              <a:rPr lang="hu-HU" sz="2600" i="1" dirty="0">
                <a:latin typeface="+mj-lt"/>
              </a:rPr>
              <a:t>Elmentem a vásárba félpénzzel, Mezőhír, 2021. július </a:t>
            </a:r>
          </a:p>
          <a:p>
            <a:r>
              <a:rPr lang="hu-HU" sz="2600" i="1" dirty="0">
                <a:effectLst/>
                <a:latin typeface="+mj-lt"/>
              </a:rPr>
              <a:t>Az egészséges élelmiszerek termelésén fáradozik Czakó Szabolcs, Félegyházi Szemle, 2021. augusztus </a:t>
            </a:r>
            <a:endParaRPr lang="hu-HU" sz="2600" i="1" dirty="0">
              <a:latin typeface="+mj-lt"/>
            </a:endParaRPr>
          </a:p>
          <a:p>
            <a:r>
              <a:rPr lang="hu-HU" sz="2600" i="1" dirty="0">
                <a:latin typeface="+mj-lt"/>
              </a:rPr>
              <a:t>Nutri2Cycle projekt rendezvény, </a:t>
            </a:r>
            <a:r>
              <a:rPr lang="hu-HU" sz="2600" i="1" dirty="0" err="1">
                <a:latin typeface="+mj-lt"/>
              </a:rPr>
              <a:t>Soltub</a:t>
            </a:r>
            <a:r>
              <a:rPr lang="hu-HU" sz="2600" i="1" dirty="0">
                <a:latin typeface="+mj-lt"/>
              </a:rPr>
              <a:t> Kft, 2022. november 9. </a:t>
            </a:r>
          </a:p>
          <a:p>
            <a:r>
              <a:rPr lang="hu-HU" sz="2600" b="0" i="1" dirty="0">
                <a:effectLst/>
                <a:latin typeface="+mj-lt"/>
                <a:cs typeface="Calibri" panose="020F0502020204030204" pitchFamily="34" charset="0"/>
              </a:rPr>
              <a:t>Trágyák és talajkondicionálók – precíziós növénytermesztés, Agrárágazat, 2022. december </a:t>
            </a:r>
          </a:p>
          <a:p>
            <a:r>
              <a:rPr lang="hu-HU" sz="2600" i="1" dirty="0">
                <a:effectLst/>
                <a:latin typeface="+mj-lt"/>
              </a:rPr>
              <a:t>Termésnövelő anyagokat fejlesztünk, Agrárágazat, 2023. május </a:t>
            </a:r>
          </a:p>
          <a:p>
            <a:r>
              <a:rPr lang="hu-HU" sz="2600" i="1" dirty="0">
                <a:effectLst/>
                <a:latin typeface="+mj-lt"/>
              </a:rPr>
              <a:t>Egy precíziós szervestápanyag-utánpótlási technológia kidolgozásáról: Agrárágazat, 2023. július </a:t>
            </a:r>
          </a:p>
          <a:p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950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3EF3FA-E28E-AD1F-3227-DB0D66FC0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GRANOFARM csoport nyilvánosság és tájékoztatás tevékenysége (2) 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E5EB8AFC-70E2-8425-B758-2450B61C9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268760"/>
            <a:ext cx="6034617" cy="4525963"/>
          </a:xfr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470CC12-1934-DE58-BE35-8E373AE533A7}"/>
              </a:ext>
            </a:extLst>
          </p:cNvPr>
          <p:cNvSpPr txBox="1"/>
          <p:nvPr/>
        </p:nvSpPr>
        <p:spPr>
          <a:xfrm>
            <a:off x="1043608" y="6093296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Szántóföldi szemle, 2021. július 13-án </a:t>
            </a:r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9168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0A701A-C19D-7F7E-A70B-159BD40AB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GRANOFARM csoport nyilvánosság és tájékoztatás tevékenysége (3)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B2A7CA5-02E7-AF9D-D9BD-E9CC29785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6" y="1417638"/>
            <a:ext cx="3394472" cy="452596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1F2CFFD-4DC0-0A49-0148-59C9A9BB1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38" y="1428480"/>
            <a:ext cx="3394472" cy="4525963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1A0D21F0-81D4-ED82-2468-D211C0A05706}"/>
              </a:ext>
            </a:extLst>
          </p:cNvPr>
          <p:cNvSpPr txBox="1"/>
          <p:nvPr/>
        </p:nvSpPr>
        <p:spPr>
          <a:xfrm>
            <a:off x="1455466" y="6089211"/>
            <a:ext cx="664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/>
              <a:t>Szakmai nap Kecskeméten,  2022. december 2-án </a:t>
            </a: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4045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E15ACE-DEC4-107E-DC5A-E2AFF77F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GRANOFARM csoport nyilvánosság és tájékoztatás tevékenysége (4)</a:t>
            </a:r>
            <a:endParaRPr lang="hu-HU" sz="3200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0D42F78-DDCB-FCF0-F599-51450A7CD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1521"/>
            <a:ext cx="8229600" cy="370332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2F3DCC3-39EC-BE02-DA7E-557F0BB1580E}"/>
              </a:ext>
            </a:extLst>
          </p:cNvPr>
          <p:cNvSpPr txBox="1"/>
          <p:nvPr/>
        </p:nvSpPr>
        <p:spPr>
          <a:xfrm>
            <a:off x="1403648" y="5752365"/>
            <a:ext cx="6644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/>
              <a:t>Projektzáró rendezvény Gödöllőn, Magyar Agrár – és Élettudományi Egyetem, 2023. december 6. </a:t>
            </a:r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0171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5C63DC-FBBC-AC10-2336-E702BD1E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 GRANOFARM csoport nyilvánosság és tájékoztatás tevékenysége (5)</a:t>
            </a: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70126B-3B44-073D-2F0E-C0ED0CDBB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>
                <a:latin typeface="+mj-lt"/>
              </a:rPr>
              <a:t>Profil feltöltése az </a:t>
            </a:r>
            <a:r>
              <a:rPr lang="hu-HU" sz="2400" b="1" i="1" dirty="0">
                <a:latin typeface="+mj-lt"/>
              </a:rPr>
              <a:t>Enterprise Europe Network </a:t>
            </a:r>
            <a:r>
              <a:rPr lang="hu-HU" sz="2400" dirty="0">
                <a:latin typeface="+mj-lt"/>
              </a:rPr>
              <a:t>adatbázisba, 2023. decemberben; közreműködő: </a:t>
            </a:r>
            <a:r>
              <a:rPr lang="hu-HU" sz="2400" i="0" dirty="0">
                <a:effectLst/>
                <a:latin typeface="+mj-lt"/>
              </a:rPr>
              <a:t>Csongrád-</a:t>
            </a:r>
            <a:r>
              <a:rPr lang="hu-HU" sz="2400" i="0" dirty="0" err="1">
                <a:effectLst/>
                <a:latin typeface="+mj-lt"/>
              </a:rPr>
              <a:t>Csanádi</a:t>
            </a:r>
            <a:r>
              <a:rPr lang="hu-HU" sz="2400" i="0" dirty="0">
                <a:effectLst/>
                <a:latin typeface="+mj-lt"/>
              </a:rPr>
              <a:t> Kereskedelmi és Iparkamara segítségével </a:t>
            </a:r>
          </a:p>
          <a:p>
            <a:r>
              <a:rPr lang="hu-HU" sz="2400" b="1" i="1" dirty="0">
                <a:latin typeface="+mj-lt"/>
              </a:rPr>
              <a:t>i2CONNECT projekt </a:t>
            </a:r>
            <a:r>
              <a:rPr lang="hu-HU" sz="2400" dirty="0">
                <a:latin typeface="+mj-lt"/>
              </a:rPr>
              <a:t>adatbázisban profil feltöltése.</a:t>
            </a:r>
          </a:p>
          <a:p>
            <a:pPr marL="0" indent="0">
              <a:buNone/>
            </a:pPr>
            <a:r>
              <a:rPr lang="hu-HU" sz="2400" b="0" i="0" dirty="0">
                <a:effectLst/>
                <a:latin typeface="+mj-lt"/>
              </a:rPr>
              <a:t>Az i2connect célja a mezőgazdasági termelők és erdőgazdálkodók interaktív innovációs folyamatokba való bevonása és támogatása a szaktanácsadók és szaktanácsadó szervezetek kompetenciáinak fejlesztése által. Az innováció  ösztönzése azért különösen fontos, mert kulcsszerepet játszik a gyakran ellentmondásos kihívásoknak való megfelelésben, a folyamatos alkalmazkodásban és az új lehetőségek kihasználásában.</a:t>
            </a:r>
            <a:endParaRPr lang="hu-HU" sz="2400" dirty="0">
              <a:latin typeface="+mj-lt"/>
            </a:endParaRP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535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4FC248-E0D7-D9DE-9F8C-DDD073176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Agrártámogatások</a:t>
            </a:r>
            <a:r>
              <a:rPr lang="hu-HU" dirty="0"/>
              <a:t>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16BC634-F906-802B-FF39-C5D2DF1BC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Precíziós gazdálkodáshoz igazodó innovatív szerves-tápanyagutánpótlás megvalósítása – GRANOFARM</a:t>
            </a:r>
            <a:endParaRPr lang="hu-H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5619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DCACCA-8AFC-0500-9314-233D51102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Agrár-környezetgazdálkodási támogatás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73F009-367F-2839-427D-E5D5991CE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sz="2400" dirty="0"/>
              <a:t>A pályázati felhívás kódszáma: VP4-10.1.1-21</a:t>
            </a:r>
          </a:p>
          <a:p>
            <a:pPr marL="0" indent="0">
              <a:buNone/>
            </a:pPr>
            <a:r>
              <a:rPr lang="hu-HU" sz="2400" dirty="0"/>
              <a:t>A támogatási kérelmeket 3 éves időtartamra lehet benyújtani. Elnyert támogatás esetén a kötelezettség vállalás időszaka 2024. december 31-ig tart. 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A támogatás célja: </a:t>
            </a:r>
          </a:p>
          <a:p>
            <a:r>
              <a:rPr lang="hu-HU" sz="2400" dirty="0"/>
              <a:t>a mezőgazdasági eredetű környezeti terhelés kiküszöbölése, megelőzése, </a:t>
            </a:r>
          </a:p>
          <a:p>
            <a:r>
              <a:rPr lang="hu-HU" sz="2400" dirty="0"/>
              <a:t>környezettudatos gazdálkodás megvalósítása,</a:t>
            </a:r>
          </a:p>
          <a:p>
            <a:r>
              <a:rPr lang="hu-HU" sz="2400" dirty="0"/>
              <a:t>minőségi élelmiszerelőállítás elősegítése, </a:t>
            </a:r>
          </a:p>
          <a:p>
            <a:r>
              <a:rPr lang="hu-HU" sz="2400" dirty="0"/>
              <a:t>integrált növényvédelem alkalmazása, </a:t>
            </a:r>
          </a:p>
          <a:p>
            <a:r>
              <a:rPr lang="hu-HU" sz="2400" dirty="0"/>
              <a:t>talaj regeneráló szerves-tápanyag utánpótlás megvalósítása istálló- és zöldtrágya alkalmazásával. 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Támogatás mértéke tematikus előíráscsoportonként: </a:t>
            </a:r>
          </a:p>
          <a:p>
            <a:r>
              <a:rPr lang="hu-HU" sz="2400" dirty="0"/>
              <a:t>Horizontális szántó: 338 EUR/ha/év. </a:t>
            </a:r>
          </a:p>
          <a:p>
            <a:endParaRPr lang="hu-HU" sz="2800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3863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E0FBAE-2080-0683-75F1-8D20D32B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Agrártámogatások: ökológiai gazdálkodás támogatása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D71AF8-16ED-B11B-2E99-293BCE9A5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sz="2400" dirty="0"/>
              <a:t>2021 év őszén VP4-11.1.1.-11.2.1.-21 kódszámmal jelent meg pályázat az ökológiai gazdálkodás támogatására.</a:t>
            </a:r>
          </a:p>
          <a:p>
            <a:r>
              <a:rPr lang="hu-HU" sz="2400" dirty="0"/>
              <a:t>Sikeres pályázás esetén a kötelezettségvállalás időszaka 2022. január 1-től 2024. december 31-ig tart. </a:t>
            </a:r>
          </a:p>
          <a:p>
            <a:pPr marL="0" indent="0">
              <a:buNone/>
            </a:pPr>
            <a:r>
              <a:rPr lang="hu-HU" sz="2400" dirty="0"/>
              <a:t>A VP-ben két alintézkedés vonatkozik az ökológiai gazdálkodás támogatására:</a:t>
            </a:r>
          </a:p>
          <a:p>
            <a:r>
              <a:rPr lang="hu-HU" sz="2400" dirty="0"/>
              <a:t> 1. ökológiai gazdálkodásra történő áttérés és</a:t>
            </a:r>
          </a:p>
          <a:p>
            <a:r>
              <a:rPr lang="hu-HU" sz="2400" dirty="0"/>
              <a:t> 2. ökológiai gazdálkodás fenntartása alintézkedések </a:t>
            </a:r>
          </a:p>
          <a:p>
            <a:pPr marL="0" indent="0">
              <a:buNone/>
            </a:pPr>
            <a:r>
              <a:rPr lang="hu-HU" sz="2400" dirty="0"/>
              <a:t>A projekt szempontjából meghatározó szántóföldi művelési ág esetén:</a:t>
            </a:r>
          </a:p>
          <a:p>
            <a:r>
              <a:rPr lang="hu-HU" sz="2400" dirty="0"/>
              <a:t>ökológiai gazdálkodásra átállás támogatása: 458 EUR/ha/év,</a:t>
            </a:r>
          </a:p>
          <a:p>
            <a:r>
              <a:rPr lang="hu-HU" sz="2400" dirty="0"/>
              <a:t>ökológiai gazdálkodás fenntartása: 349 EUR/ha/év. </a:t>
            </a:r>
          </a:p>
          <a:p>
            <a:endParaRPr lang="hu-HU" sz="2400" dirty="0"/>
          </a:p>
          <a:p>
            <a:endParaRPr lang="hu-HU" sz="2400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320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AA78BE-DE8B-CA00-B415-2EEDB4BA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Agrártámogatások: </a:t>
            </a:r>
            <a:r>
              <a:rPr lang="hu-HU" sz="3200" b="1" dirty="0" err="1">
                <a:solidFill>
                  <a:schemeClr val="accent3">
                    <a:lumMod val="50000"/>
                  </a:schemeClr>
                </a:solidFill>
              </a:rPr>
              <a:t>Agro</a:t>
            </a:r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-ökológiai program, 2023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9C117F-5710-E9B9-912E-9B85081BF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400" dirty="0"/>
              <a:t>Célkitűzés: környezet-és klímatudatos gazdálkodási gyakorlat alkalmazása. 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Választható jó gyakorlatok szántóföldi művelési ágban: </a:t>
            </a:r>
          </a:p>
          <a:p>
            <a:r>
              <a:rPr lang="hu-HU" sz="2400" dirty="0"/>
              <a:t>talajtakarás alkalmazása,</a:t>
            </a:r>
          </a:p>
          <a:p>
            <a:r>
              <a:rPr lang="hu-HU" sz="2400" dirty="0"/>
              <a:t>növénytermesztés diverzifikációja, </a:t>
            </a:r>
          </a:p>
          <a:p>
            <a:r>
              <a:rPr lang="hu-HU" sz="2400" dirty="0"/>
              <a:t>forgatás nélküli talajművelés alkalmazása, </a:t>
            </a:r>
          </a:p>
          <a:p>
            <a:r>
              <a:rPr lang="hu-HU" sz="2400" dirty="0"/>
              <a:t>talaj- és növénykondicionáló készítmények alkalmazása, </a:t>
            </a:r>
          </a:p>
          <a:p>
            <a:r>
              <a:rPr lang="hu-HU" sz="2400" dirty="0"/>
              <a:t>mikrobiológiai készítmények alkalmazása.</a:t>
            </a:r>
          </a:p>
          <a:p>
            <a:r>
              <a:rPr lang="hu-HU" sz="2400" dirty="0"/>
              <a:t>Támogatás mértéke: nem csökkenhet 60,64 euró/hektár alá és nem emelkedhet 105 euró/hektár fölé.</a:t>
            </a:r>
          </a:p>
          <a:p>
            <a:pPr marL="0" indent="0">
              <a:buNone/>
            </a:pPr>
            <a:endParaRPr lang="hu-HU" sz="2400" dirty="0"/>
          </a:p>
          <a:p>
            <a:endParaRPr lang="hu-HU" sz="2400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6462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C05C55-BA0F-AA3D-F690-7914AAE7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3">
                    <a:lumMod val="50000"/>
                  </a:schemeClr>
                </a:solidFill>
              </a:rPr>
              <a:t>Kapcsolatfelvétel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CA5441-3A2C-A902-2F2C-FB549BAE9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Szolnoky</a:t>
            </a:r>
            <a:r>
              <a:rPr lang="hu-HU" dirty="0"/>
              <a:t> Tamás ügyvezető, projektvezető, Agrogeo Kft. </a:t>
            </a:r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r>
              <a:rPr lang="hu-HU" dirty="0"/>
              <a:t>Mobil: 70-279-4747</a:t>
            </a:r>
          </a:p>
          <a:p>
            <a:pPr marL="0" indent="0">
              <a:buNone/>
            </a:pPr>
            <a:r>
              <a:rPr lang="hu-HU" dirty="0"/>
              <a:t>E-mail: 	</a:t>
            </a:r>
            <a:r>
              <a:rPr lang="hu-HU" dirty="0">
                <a:hlinkClick r:id="rId2"/>
              </a:rPr>
              <a:t>agrogeo@mail.opticon.hu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Web: 		</a:t>
            </a:r>
            <a:r>
              <a:rPr lang="hu-HU" dirty="0">
                <a:hlinkClick r:id="rId3"/>
              </a:rPr>
              <a:t>www.agrogeo.hu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Facebook: 	</a:t>
            </a:r>
            <a:r>
              <a:rPr lang="hu-HU" dirty="0">
                <a:hlinkClick r:id="rId4"/>
              </a:rPr>
              <a:t>https://www.facebook.com/agrogeokft/</a:t>
            </a:r>
            <a:r>
              <a:rPr lang="hu-HU" dirty="0"/>
              <a:t> 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668B8A2-16AC-7C06-94FA-7B9D18C2134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442473"/>
            <a:ext cx="2000264" cy="527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9715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2831</Words>
  <Application>Microsoft Office PowerPoint</Application>
  <PresentationFormat>Diavetítés a képernyőre (4:3 oldalarány)</PresentationFormat>
  <Paragraphs>359</Paragraphs>
  <Slides>43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43</vt:i4>
      </vt:variant>
    </vt:vector>
  </HeadingPairs>
  <TitlesOfParts>
    <vt:vector size="52" baseType="lpstr">
      <vt:lpstr>Microsoft YaHei</vt:lpstr>
      <vt:lpstr>SimSun</vt:lpstr>
      <vt:lpstr>Arial</vt:lpstr>
      <vt:lpstr>ArialNarrow</vt:lpstr>
      <vt:lpstr>ArialNarrow, Arial</vt:lpstr>
      <vt:lpstr>Calibri</vt:lpstr>
      <vt:lpstr>Times New Roman</vt:lpstr>
      <vt:lpstr>Wingdings</vt:lpstr>
      <vt:lpstr>Office-téma</vt:lpstr>
      <vt:lpstr>Precíziós gazdálkodáshoz igazodó innovatív szerves-tápanyagutánpótlás megvalósítása – GRANOFARM  KÉZIKÖNYV</vt:lpstr>
      <vt:lpstr>Tartalomjegyzék </vt:lpstr>
      <vt:lpstr>Bevezetés </vt:lpstr>
      <vt:lpstr>GRANOFARM EIP AGRI csoport </vt:lpstr>
      <vt:lpstr>Innovációs operatív csoportok, EIP AGRI </vt:lpstr>
      <vt:lpstr>A precíziós szerves-tápanyagutánpótlási technológia kifejlesztésének fontosabb állomásai </vt:lpstr>
      <vt:lpstr>A precíziós szerves-tápanyagutánpótlás célja </vt:lpstr>
      <vt:lpstr>Termésnövelő anyagok helyzete, tulajdonságai </vt:lpstr>
      <vt:lpstr>Termésnövelő anyagok: szerves trágya, talajkondicionáló készítmények a 36/2006 (V. 18.) FVM rendelet tükrében  </vt:lpstr>
      <vt:lpstr>Termésnövelő anyagok helyzete hazánkban számszerűsített formában </vt:lpstr>
      <vt:lpstr>Pelletált, granulált termésnövelő anyagok meghatározó tulajdonságai  1. táblázat </vt:lpstr>
      <vt:lpstr>Pelletált, granulált termésnövelő anyagok meghatározó tulajdonságai  2. táblázat </vt:lpstr>
      <vt:lpstr>Pelletált, granulált termésnövelő anyagok meghatározó tulajdonságai  3. táblázat </vt:lpstr>
      <vt:lpstr>Alapanyag megválasztása </vt:lpstr>
      <vt:lpstr>Alapanyag megválasztása – mezőgazdasági biogáz trágya </vt:lpstr>
      <vt:lpstr>PowerPoint-bemutató</vt:lpstr>
      <vt:lpstr>Kopásállóság, száraz leforgatási próba, vizsgálati  eredmények  </vt:lpstr>
      <vt:lpstr>Kopásállóság - mechanikai tartósság </vt:lpstr>
      <vt:lpstr>A GRANOFARM csoport által bevizsgált szerves trágya és talajkondicionáló készítmények kopásállósága </vt:lpstr>
      <vt:lpstr>Kopásállósági – mechanikai tartóssági vizsgálati eredmények </vt:lpstr>
      <vt:lpstr>Száraz leforgatási próba jelentősége </vt:lpstr>
      <vt:lpstr>A száraz leforgatási próba eredményei </vt:lpstr>
      <vt:lpstr>A száraz leforgatási próba eredményei 2021-ben </vt:lpstr>
      <vt:lpstr>Félüzemi és üzemi termesztési kísérletek megvalósítása,  2020-2022  </vt:lpstr>
      <vt:lpstr>Alaptrágyázás növényi és állati eredetű biomasszából nyert termésnövelő készítményekkel, növénykísérletek megalapozása   </vt:lpstr>
      <vt:lpstr>Pelletált szerves trágya készítmények alkalmazása vetéssel egy menetben  </vt:lpstr>
      <vt:lpstr>Kísérletekben tesztelt 4*4 és 6*6 mm-es átmérőjű pelletált trágya </vt:lpstr>
      <vt:lpstr>Félüzemi és üzemi termesztési kísérletek megvalósítása, 2020-2022 </vt:lpstr>
      <vt:lpstr>Alaptrágyázás komposztált mezőgazdasági biogáz üzemi trágyával (erjesztési maradékanyag): 2020-2022 </vt:lpstr>
      <vt:lpstr>Vetéssel egy menetben pelletált szerves trágya kijuttatása, 2021-2022  </vt:lpstr>
      <vt:lpstr>Fentarthatóságot szolgáló agrotechnikai elemek a szántóföldi növénytermesztésben  </vt:lpstr>
      <vt:lpstr>Vetéssel egy menetben a pelletált és granulált szerves trágyák kijuttatásának gyakorlati szempontjai</vt:lpstr>
      <vt:lpstr>Nyilvánosság és tájékoztatás </vt:lpstr>
      <vt:lpstr>A GRANOFARM csoport nyilvánosság és tájékoztatás tevékenysége (1)</vt:lpstr>
      <vt:lpstr>A GRANOFARM csoport nyilvánosság és tájékoztatás tevékenysége (2) </vt:lpstr>
      <vt:lpstr>A GRANOFARM csoport nyilvánosság és tájékoztatás tevékenysége (3)</vt:lpstr>
      <vt:lpstr>A GRANOFARM csoport nyilvánosság és tájékoztatás tevékenysége (4)</vt:lpstr>
      <vt:lpstr>A GRANOFARM csoport nyilvánosság és tájékoztatás tevékenysége (5)</vt:lpstr>
      <vt:lpstr>Agrártámogatások </vt:lpstr>
      <vt:lpstr>Agrár-környezetgazdálkodási támogatás </vt:lpstr>
      <vt:lpstr>Agrártámogatások: ökológiai gazdálkodás támogatása </vt:lpstr>
      <vt:lpstr>Agrártámogatások: Agro-ökológiai program, 2023</vt:lpstr>
      <vt:lpstr>Kapcsolatfelvétel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Precíziós gazdálkodáshoz igazodó innovatív szerves-tápanyagutánpótlás megvalósítása” – GRANOFARM  KÉZIKÖNYV</dc:title>
  <dc:creator>Agrogeo</dc:creator>
  <cp:lastModifiedBy>Agrogeo</cp:lastModifiedBy>
  <cp:revision>49</cp:revision>
  <dcterms:created xsi:type="dcterms:W3CDTF">2023-05-19T08:19:53Z</dcterms:created>
  <dcterms:modified xsi:type="dcterms:W3CDTF">2025-10-31T14:36:00Z</dcterms:modified>
</cp:coreProperties>
</file>